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notesSlides/notesSlide11.xml" ContentType="application/vnd.openxmlformats-officedocument.presentationml.notesSlide+xml"/>
  <Override PartName="/ppt/tags/tag7.xml" ContentType="application/vnd.openxmlformats-officedocument.presentationml.tags+xml"/>
  <Override PartName="/ppt/notesSlides/notesSlide12.xml" ContentType="application/vnd.openxmlformats-officedocument.presentationml.notesSlide+xml"/>
  <Override PartName="/ppt/tags/tag8.xml" ContentType="application/vnd.openxmlformats-officedocument.presentationml.tags+xml"/>
  <Override PartName="/ppt/notesSlides/notesSlide13.xml" ContentType="application/vnd.openxmlformats-officedocument.presentationml.notesSlide+xml"/>
  <Override PartName="/ppt/tags/tag9.xml" ContentType="application/vnd.openxmlformats-officedocument.presentationml.tags+xml"/>
  <Override PartName="/ppt/notesSlides/notesSlide14.xml" ContentType="application/vnd.openxmlformats-officedocument.presentationml.notesSlide+xml"/>
  <Override PartName="/ppt/tags/tag10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1.xml" ContentType="application/vnd.openxmlformats-officedocument.presentationml.tags+xml"/>
  <Override PartName="/ppt/notesSlides/notesSlide19.xml" ContentType="application/vnd.openxmlformats-officedocument.presentationml.notesSlide+xml"/>
  <Override PartName="/ppt/tags/tag12.xml" ContentType="application/vnd.openxmlformats-officedocument.presentationml.tags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56" r:id="rId3"/>
    <p:sldId id="257" r:id="rId4"/>
    <p:sldId id="291" r:id="rId5"/>
    <p:sldId id="258" r:id="rId6"/>
    <p:sldId id="292" r:id="rId7"/>
    <p:sldId id="261" r:id="rId8"/>
    <p:sldId id="271" r:id="rId9"/>
    <p:sldId id="293" r:id="rId10"/>
    <p:sldId id="272" r:id="rId11"/>
    <p:sldId id="278" r:id="rId12"/>
    <p:sldId id="279" r:id="rId13"/>
    <p:sldId id="281" r:id="rId14"/>
    <p:sldId id="282" r:id="rId15"/>
    <p:sldId id="283" r:id="rId16"/>
    <p:sldId id="284" r:id="rId17"/>
    <p:sldId id="285" r:id="rId18"/>
    <p:sldId id="289" r:id="rId19"/>
    <p:sldId id="266" r:id="rId20"/>
    <p:sldId id="288" r:id="rId21"/>
    <p:sldId id="294" r:id="rId22"/>
    <p:sldId id="268" r:id="rId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0686" autoAdjust="0"/>
  </p:normalViewPr>
  <p:slideViewPr>
    <p:cSldViewPr snapToGrid="0">
      <p:cViewPr varScale="1">
        <p:scale>
          <a:sx n="79" d="100"/>
          <a:sy n="79" d="100"/>
        </p:scale>
        <p:origin x="758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82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2"/>
    </p:cViewPr>
  </p:sorterViewPr>
  <p:notesViewPr>
    <p:cSldViewPr snapToGrid="0">
      <p:cViewPr varScale="1">
        <p:scale>
          <a:sx n="74" d="100"/>
          <a:sy n="74" d="100"/>
        </p:scale>
        <p:origin x="2976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7E942-FD5A-4A6E-897A-AFC64F810EB7}" type="datetimeFigureOut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065F1-56A8-4692-904B-AD9E8BA2A4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82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A0D5B-5735-4FAB-B5B5-D403F378685D}" type="datetimeFigureOut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637A3-1EC3-49E5-845C-F6DA9752D5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678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29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79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19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02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84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6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419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667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195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146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6182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1305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741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356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041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584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420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332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639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861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637A3-1EC3-49E5-845C-F6DA9752D55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870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5987-67E5-43B2-92F0-9835D1ECA8C2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26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3CFA-EF40-4158-B150-0A8FF5A981A2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53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EC54-BC43-44EE-AE7C-618A6847A280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774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A677-1B23-4D2D-9D6E-5BF3ACBF3BF1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777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47E4F-6396-4FAA-9BBB-14227542F266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72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BE13-32A7-42FA-90AB-234BA43E834F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04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DF8-0D44-453D-8F65-5CBA4AD5B1B7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52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8D89-44C1-4FCB-AC57-4A9942E49DE4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95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EF47-0DD8-4AE2-A7A7-AF37E1FD6F97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46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4FF2-EBE7-4348-BC71-AEFA69A7106F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14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3A66-C70F-4183-BD76-8E8C08464621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18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A505-39EF-48D6-BDF3-93DD055686F7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50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7BF05-7A11-4280-B460-F9A453F80F58}" type="datetime1">
              <a:rPr kumimoji="1" lang="ja-JP" altLang="en-US" smtClean="0"/>
              <a:t>2018/9/24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de-DE" altLang="ja-JP" smtClean="0"/>
              <a:t>MobiSys 2018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B34EB-BD41-4B8E-B958-8893BF171DB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380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11" Type="http://schemas.openxmlformats.org/officeDocument/2006/relationships/image" Target="../media/image10.png"/><Relationship Id="rId10" Type="http://schemas.openxmlformats.org/officeDocument/2006/relationships/image" Target="../media/image9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9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65200" y="1670685"/>
            <a:ext cx="10190480" cy="1590357"/>
          </a:xfrm>
          <a:noFill/>
        </p:spPr>
        <p:txBody>
          <a:bodyPr anchor="ctr">
            <a:normAutofit/>
          </a:bodyPr>
          <a:lstStyle/>
          <a:p>
            <a:r>
              <a:rPr lang="en-US" altLang="ja-JP" sz="4400" dirty="0" smtClean="0"/>
              <a:t>Sonoloc: Scalable </a:t>
            </a:r>
            <a:r>
              <a:rPr lang="en-US" altLang="ja-JP" sz="4400" dirty="0"/>
              <a:t>positioning of commodity mobile devices using audio signals</a:t>
            </a:r>
            <a:endParaRPr kumimoji="1" lang="ja-JP" alt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67080" y="3637915"/>
            <a:ext cx="10586720" cy="1759034"/>
          </a:xfrm>
          <a:noFill/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rgbClr val="7030A0"/>
                </a:solidFill>
              </a:rPr>
              <a:t>Viktor Erdélyi</a:t>
            </a:r>
            <a:r>
              <a:rPr lang="en-US" altLang="ja-JP" dirty="0" smtClean="0"/>
              <a:t>, Trung-Kien Le, </a:t>
            </a:r>
            <a:r>
              <a:rPr lang="en-US" altLang="ja-JP" dirty="0" smtClean="0">
                <a:solidFill>
                  <a:srgbClr val="C00000"/>
                </a:solidFill>
              </a:rPr>
              <a:t>Bobby Bhattacharjee</a:t>
            </a:r>
            <a:r>
              <a:rPr lang="en-US" altLang="ja-JP" dirty="0" smtClean="0"/>
              <a:t>, </a:t>
            </a:r>
            <a:r>
              <a:rPr lang="en-US" altLang="ja-JP" dirty="0" smtClean="0">
                <a:solidFill>
                  <a:srgbClr val="7030A0"/>
                </a:solidFill>
              </a:rPr>
              <a:t>Peter Druschel</a:t>
            </a:r>
            <a:r>
              <a:rPr lang="en-US" altLang="ja-JP" dirty="0" smtClean="0"/>
              <a:t>, Nobutaka Ono</a:t>
            </a:r>
          </a:p>
          <a:p>
            <a:pPr>
              <a:spcBef>
                <a:spcPts val="1800"/>
              </a:spcBef>
            </a:pPr>
            <a:r>
              <a:rPr lang="en-US" altLang="ja-JP" dirty="0" smtClean="0">
                <a:solidFill>
                  <a:srgbClr val="7030A0"/>
                </a:solidFill>
              </a:rPr>
              <a:t>Max Planck Institute for Software Systems (MPI-SWS)</a:t>
            </a:r>
            <a:br>
              <a:rPr lang="en-US" altLang="ja-JP" dirty="0" smtClean="0">
                <a:solidFill>
                  <a:srgbClr val="7030A0"/>
                </a:solidFill>
              </a:rPr>
            </a:br>
            <a:r>
              <a:rPr lang="en-US" altLang="ja-JP" dirty="0" smtClean="0">
                <a:solidFill>
                  <a:srgbClr val="C00000"/>
                </a:solidFill>
              </a:rPr>
              <a:t>University of Maryland</a:t>
            </a:r>
            <a:br>
              <a:rPr lang="en-US" altLang="ja-JP" dirty="0" smtClean="0">
                <a:solidFill>
                  <a:srgbClr val="C00000"/>
                </a:solidFill>
              </a:rPr>
            </a:br>
            <a:r>
              <a:rPr lang="en-US" altLang="ja-JP" dirty="0" smtClean="0"/>
              <a:t>National Institute of Informatics, Tokyo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63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442"/>
    </mc:Choice>
    <mc:Fallback xmlns="">
      <p:transition spd="slow" advTm="2244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</a:t>
            </a:r>
            <a:r>
              <a:rPr lang="en-US" dirty="0" smtClean="0"/>
              <a:t>idea: 2 phases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10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32024" y="1459935"/>
            <a:ext cx="6957546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Phase 1</a:t>
            </a:r>
          </a:p>
          <a:p>
            <a:r>
              <a:rPr lang="en-US" sz="2400" dirty="0" smtClean="0"/>
              <a:t>Choose a </a:t>
            </a:r>
            <a:r>
              <a:rPr lang="en-US" altLang="ja-JP" sz="2400" b="1" i="1" dirty="0" smtClean="0"/>
              <a:t>small </a:t>
            </a:r>
            <a:r>
              <a:rPr lang="en-US" altLang="ja-JP" sz="2400" b="1" i="1" dirty="0"/>
              <a:t>subset</a:t>
            </a:r>
            <a:r>
              <a:rPr lang="en-US" altLang="ja-JP" sz="2400" dirty="0"/>
              <a:t> of devices as </a:t>
            </a:r>
            <a:r>
              <a:rPr lang="en-US" altLang="ja-JP" sz="2400" b="1" i="1" dirty="0"/>
              <a:t>audio</a:t>
            </a:r>
            <a:r>
              <a:rPr lang="en-US" altLang="ja-JP" sz="2400" dirty="0"/>
              <a:t> transmitters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 others are silent</a:t>
            </a:r>
          </a:p>
          <a:p>
            <a:r>
              <a:rPr lang="en-US" sz="2400" dirty="0" smtClean="0"/>
              <a:t>Assign relative coordinates to just the transmitters</a:t>
            </a:r>
            <a:endParaRPr lang="en-US" sz="2400" dirty="0"/>
          </a:p>
        </p:txBody>
      </p:sp>
      <p:cxnSp>
        <p:nvCxnSpPr>
          <p:cNvPr id="64" name="AutoShape 4"/>
          <p:cNvCxnSpPr>
            <a:cxnSpLocks noChangeShapeType="1"/>
          </p:cNvCxnSpPr>
          <p:nvPr/>
        </p:nvCxnSpPr>
        <p:spPr bwMode="auto">
          <a:xfrm flipH="1">
            <a:off x="7583369" y="5382338"/>
            <a:ext cx="441852" cy="0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65" name="Text Box 31"/>
          <p:cNvSpPr txBox="1">
            <a:spLocks noChangeArrowheads="1"/>
          </p:cNvSpPr>
          <p:nvPr/>
        </p:nvSpPr>
        <p:spPr bwMode="auto">
          <a:xfrm>
            <a:off x="8184232" y="4662079"/>
            <a:ext cx="2682508" cy="116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1"/>
                </a:solidFill>
                <a:latin typeface="Calibri" panose="020F0502020204030204" pitchFamily="34" charset="0"/>
              </a:rPr>
              <a:t>Passive device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5"/>
                </a:solidFill>
                <a:latin typeface="Calibri" panose="020F0502020204030204" pitchFamily="34" charset="0"/>
              </a:rPr>
              <a:t>Transmitter device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Pairwise </a:t>
            </a:r>
            <a:r>
              <a:rPr kumimoji="0" lang="en-US" altLang="en-US" dirty="0">
                <a:solidFill>
                  <a:schemeClr val="accent5"/>
                </a:solidFill>
                <a:latin typeface="Calibri" panose="020F0502020204030204" pitchFamily="34" charset="0"/>
              </a:rPr>
              <a:t>distance</a:t>
            </a:r>
            <a:endParaRPr kumimoji="0" lang="en-US" altLang="en-US" sz="3200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66" name="Oval 32"/>
          <p:cNvSpPr>
            <a:spLocks noChangeArrowheads="1"/>
          </p:cNvSpPr>
          <p:nvPr/>
        </p:nvSpPr>
        <p:spPr bwMode="auto">
          <a:xfrm>
            <a:off x="7789570" y="4704796"/>
            <a:ext cx="205215" cy="205276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67" name="Oval 33"/>
          <p:cNvSpPr>
            <a:spLocks noChangeArrowheads="1"/>
          </p:cNvSpPr>
          <p:nvPr/>
        </p:nvSpPr>
        <p:spPr bwMode="auto">
          <a:xfrm>
            <a:off x="7789570" y="4961599"/>
            <a:ext cx="205215" cy="205276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Oval 67"/>
          <p:cNvSpPr>
            <a:spLocks noChangeArrowheads="1"/>
          </p:cNvSpPr>
          <p:nvPr/>
        </p:nvSpPr>
        <p:spPr bwMode="auto">
          <a:xfrm>
            <a:off x="4007769" y="351164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Oval 7"/>
          <p:cNvSpPr>
            <a:spLocks noChangeArrowheads="1"/>
          </p:cNvSpPr>
          <p:nvPr/>
        </p:nvSpPr>
        <p:spPr bwMode="auto">
          <a:xfrm>
            <a:off x="4052644" y="408827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Oval 8"/>
          <p:cNvSpPr>
            <a:spLocks noChangeArrowheads="1"/>
          </p:cNvSpPr>
          <p:nvPr/>
        </p:nvSpPr>
        <p:spPr bwMode="auto">
          <a:xfrm>
            <a:off x="1331877" y="436851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Oval 9"/>
          <p:cNvSpPr>
            <a:spLocks noChangeArrowheads="1"/>
          </p:cNvSpPr>
          <p:nvPr/>
        </p:nvSpPr>
        <p:spPr bwMode="auto">
          <a:xfrm>
            <a:off x="2809899" y="363657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Oval 10"/>
          <p:cNvSpPr>
            <a:spLocks noChangeArrowheads="1"/>
          </p:cNvSpPr>
          <p:nvPr/>
        </p:nvSpPr>
        <p:spPr bwMode="auto">
          <a:xfrm>
            <a:off x="1892279" y="547956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Oval 11"/>
          <p:cNvSpPr>
            <a:spLocks noChangeArrowheads="1"/>
          </p:cNvSpPr>
          <p:nvPr/>
        </p:nvSpPr>
        <p:spPr bwMode="auto">
          <a:xfrm>
            <a:off x="5032660" y="476080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Oval 12"/>
          <p:cNvSpPr>
            <a:spLocks noChangeArrowheads="1"/>
          </p:cNvSpPr>
          <p:nvPr/>
        </p:nvSpPr>
        <p:spPr bwMode="auto">
          <a:xfrm>
            <a:off x="5898160" y="351244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Oval 13"/>
          <p:cNvSpPr>
            <a:spLocks noChangeArrowheads="1"/>
          </p:cNvSpPr>
          <p:nvPr/>
        </p:nvSpPr>
        <p:spPr bwMode="auto">
          <a:xfrm>
            <a:off x="2504827" y="4742391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Oval 14"/>
          <p:cNvSpPr>
            <a:spLocks noChangeArrowheads="1"/>
          </p:cNvSpPr>
          <p:nvPr/>
        </p:nvSpPr>
        <p:spPr bwMode="auto">
          <a:xfrm>
            <a:off x="3366557" y="506395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Oval 15"/>
          <p:cNvSpPr>
            <a:spLocks noChangeArrowheads="1"/>
          </p:cNvSpPr>
          <p:nvPr/>
        </p:nvSpPr>
        <p:spPr bwMode="auto">
          <a:xfrm>
            <a:off x="4288801" y="4648923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Oval 16"/>
          <p:cNvSpPr>
            <a:spLocks noChangeArrowheads="1"/>
          </p:cNvSpPr>
          <p:nvPr/>
        </p:nvSpPr>
        <p:spPr bwMode="auto">
          <a:xfrm>
            <a:off x="3865761" y="615611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9" name="AutoShape 17"/>
          <p:cNvCxnSpPr>
            <a:cxnSpLocks noChangeShapeType="1"/>
          </p:cNvCxnSpPr>
          <p:nvPr/>
        </p:nvCxnSpPr>
        <p:spPr bwMode="auto">
          <a:xfrm>
            <a:off x="3487559" y="4599651"/>
            <a:ext cx="1799233" cy="1500806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80" name="AutoShape 18"/>
          <p:cNvCxnSpPr>
            <a:cxnSpLocks noChangeShapeType="1"/>
          </p:cNvCxnSpPr>
          <p:nvPr/>
        </p:nvCxnSpPr>
        <p:spPr bwMode="auto">
          <a:xfrm>
            <a:off x="2071789" y="3967456"/>
            <a:ext cx="3166979" cy="2084965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81" name="AutoShape 19"/>
          <p:cNvCxnSpPr>
            <a:cxnSpLocks noChangeShapeType="1"/>
          </p:cNvCxnSpPr>
          <p:nvPr/>
        </p:nvCxnSpPr>
        <p:spPr bwMode="auto">
          <a:xfrm flipH="1">
            <a:off x="2255464" y="4626554"/>
            <a:ext cx="1289724" cy="1239473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82" name="AutoShape 20"/>
          <p:cNvCxnSpPr>
            <a:cxnSpLocks noChangeShapeType="1"/>
          </p:cNvCxnSpPr>
          <p:nvPr/>
        </p:nvCxnSpPr>
        <p:spPr bwMode="auto">
          <a:xfrm flipH="1" flipV="1">
            <a:off x="2284279" y="5894850"/>
            <a:ext cx="3026303" cy="144050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83" name="AutoShape 21"/>
          <p:cNvCxnSpPr>
            <a:cxnSpLocks noChangeShapeType="1"/>
          </p:cNvCxnSpPr>
          <p:nvPr/>
        </p:nvCxnSpPr>
        <p:spPr bwMode="auto">
          <a:xfrm>
            <a:off x="2067319" y="3964846"/>
            <a:ext cx="216334" cy="1900492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86" name="AutoShape 24"/>
          <p:cNvCxnSpPr>
            <a:cxnSpLocks noChangeShapeType="1"/>
          </p:cNvCxnSpPr>
          <p:nvPr/>
        </p:nvCxnSpPr>
        <p:spPr bwMode="auto">
          <a:xfrm flipH="1" flipV="1">
            <a:off x="2107549" y="3996347"/>
            <a:ext cx="1379817" cy="616178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87" name="Oval 26"/>
          <p:cNvSpPr>
            <a:spLocks noChangeArrowheads="1"/>
          </p:cNvSpPr>
          <p:nvPr/>
        </p:nvSpPr>
        <p:spPr bwMode="auto">
          <a:xfrm>
            <a:off x="1971896" y="3901334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Oval 27"/>
          <p:cNvSpPr>
            <a:spLocks noChangeArrowheads="1"/>
          </p:cNvSpPr>
          <p:nvPr/>
        </p:nvSpPr>
        <p:spPr bwMode="auto">
          <a:xfrm>
            <a:off x="3407100" y="4555454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Oval 28"/>
          <p:cNvSpPr>
            <a:spLocks noChangeArrowheads="1"/>
          </p:cNvSpPr>
          <p:nvPr/>
        </p:nvSpPr>
        <p:spPr bwMode="auto">
          <a:xfrm>
            <a:off x="2185804" y="5782235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Oval 29"/>
          <p:cNvSpPr>
            <a:spLocks noChangeArrowheads="1"/>
          </p:cNvSpPr>
          <p:nvPr/>
        </p:nvSpPr>
        <p:spPr bwMode="auto">
          <a:xfrm>
            <a:off x="5134014" y="5969175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Oval 30"/>
          <p:cNvSpPr>
            <a:spLocks noChangeArrowheads="1"/>
          </p:cNvSpPr>
          <p:nvPr/>
        </p:nvSpPr>
        <p:spPr bwMode="auto">
          <a:xfrm>
            <a:off x="2893238" y="610046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5507"/>
    </mc:Choice>
    <mc:Fallback xmlns="">
      <p:transition advTm="2550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60" y="556908"/>
            <a:ext cx="10515600" cy="684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2: localizing the remaining, </a:t>
            </a:r>
            <a:r>
              <a:rPr lang="en-US" b="1" i="1" dirty="0" smtClean="0"/>
              <a:t>passive</a:t>
            </a:r>
            <a:r>
              <a:rPr lang="en-US" dirty="0" smtClean="0"/>
              <a:t> devices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11</a:t>
            </a:fld>
            <a:endParaRPr lang="en-US"/>
          </a:p>
        </p:txBody>
      </p: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 flipH="1">
            <a:off x="6038661" y="5986687"/>
            <a:ext cx="325225" cy="6102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 flipH="1">
            <a:off x="5961343" y="6230738"/>
            <a:ext cx="441852" cy="0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6498096" y="5310603"/>
            <a:ext cx="1965608" cy="116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1"/>
                </a:solidFill>
                <a:latin typeface="Calibri" panose="020F0502020204030204" pitchFamily="34" charset="0"/>
              </a:rPr>
              <a:t>Passive device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5"/>
                </a:solidFill>
                <a:latin typeface="Calibri" panose="020F0502020204030204" pitchFamily="34" charset="0"/>
              </a:rPr>
              <a:t>Transmitter device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1"/>
                </a:solidFill>
                <a:latin typeface="Calibri" panose="020F0502020204030204" pitchFamily="34" charset="0"/>
              </a:rPr>
              <a:t>Distance difference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5"/>
                </a:solidFill>
                <a:latin typeface="Calibri" panose="020F0502020204030204" pitchFamily="34" charset="0"/>
              </a:rPr>
              <a:t>Pairwise distance</a:t>
            </a:r>
            <a:endParaRPr kumimoji="0" lang="en-US" altLang="en-US" sz="3200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23" name="Oval 32"/>
          <p:cNvSpPr>
            <a:spLocks noChangeArrowheads="1"/>
          </p:cNvSpPr>
          <p:nvPr/>
        </p:nvSpPr>
        <p:spPr bwMode="auto">
          <a:xfrm>
            <a:off x="6103434" y="5353320"/>
            <a:ext cx="205215" cy="205276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4" name="Oval 33"/>
          <p:cNvSpPr>
            <a:spLocks noChangeArrowheads="1"/>
          </p:cNvSpPr>
          <p:nvPr/>
        </p:nvSpPr>
        <p:spPr bwMode="auto">
          <a:xfrm>
            <a:off x="6103434" y="5610123"/>
            <a:ext cx="205215" cy="205276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9231" y="350878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3584106" y="4085411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863339" y="4365652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341361" y="3633713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1423741" y="5476701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4564122" y="475794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2036289" y="473952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2898019" y="506109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820263" y="4646060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3397223" y="6153252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41" name="AutoShape 17"/>
          <p:cNvCxnSpPr>
            <a:cxnSpLocks noChangeShapeType="1"/>
          </p:cNvCxnSpPr>
          <p:nvPr/>
        </p:nvCxnSpPr>
        <p:spPr bwMode="auto">
          <a:xfrm>
            <a:off x="3019021" y="4596788"/>
            <a:ext cx="1799233" cy="1500806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1042" name="AutoShape 18"/>
          <p:cNvCxnSpPr>
            <a:cxnSpLocks noChangeShapeType="1"/>
          </p:cNvCxnSpPr>
          <p:nvPr/>
        </p:nvCxnSpPr>
        <p:spPr bwMode="auto">
          <a:xfrm>
            <a:off x="1603251" y="3964593"/>
            <a:ext cx="3166979" cy="2084965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1043" name="AutoShape 19"/>
          <p:cNvCxnSpPr>
            <a:cxnSpLocks noChangeShapeType="1"/>
          </p:cNvCxnSpPr>
          <p:nvPr/>
        </p:nvCxnSpPr>
        <p:spPr bwMode="auto">
          <a:xfrm flipH="1">
            <a:off x="1786926" y="4623691"/>
            <a:ext cx="1289724" cy="1239473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1044" name="AutoShape 20"/>
          <p:cNvCxnSpPr>
            <a:cxnSpLocks noChangeShapeType="1"/>
          </p:cNvCxnSpPr>
          <p:nvPr/>
        </p:nvCxnSpPr>
        <p:spPr bwMode="auto">
          <a:xfrm flipH="1" flipV="1">
            <a:off x="1815741" y="5891987"/>
            <a:ext cx="3026303" cy="144050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1045" name="AutoShape 21"/>
          <p:cNvCxnSpPr>
            <a:cxnSpLocks noChangeShapeType="1"/>
          </p:cNvCxnSpPr>
          <p:nvPr/>
        </p:nvCxnSpPr>
        <p:spPr bwMode="auto">
          <a:xfrm>
            <a:off x="1598781" y="3961983"/>
            <a:ext cx="216334" cy="1900492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1046" name="AutoShape 22"/>
          <p:cNvCxnSpPr>
            <a:cxnSpLocks noChangeShapeType="1"/>
            <a:endCxn id="17" idx="6"/>
          </p:cNvCxnSpPr>
          <p:nvPr/>
        </p:nvCxnSpPr>
        <p:spPr bwMode="auto">
          <a:xfrm flipH="1">
            <a:off x="1690242" y="3618711"/>
            <a:ext cx="3854884" cy="37323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1048" name="AutoShape 24"/>
          <p:cNvCxnSpPr>
            <a:cxnSpLocks noChangeShapeType="1"/>
          </p:cNvCxnSpPr>
          <p:nvPr/>
        </p:nvCxnSpPr>
        <p:spPr bwMode="auto">
          <a:xfrm flipH="1" flipV="1">
            <a:off x="1639011" y="3993484"/>
            <a:ext cx="1379817" cy="616178"/>
          </a:xfrm>
          <a:prstGeom prst="straightConnector1">
            <a:avLst/>
          </a:prstGeom>
          <a:noFill/>
          <a:ln w="28575" algn="ctr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17" name="Oval 26"/>
          <p:cNvSpPr>
            <a:spLocks noChangeArrowheads="1"/>
          </p:cNvSpPr>
          <p:nvPr/>
        </p:nvSpPr>
        <p:spPr bwMode="auto">
          <a:xfrm>
            <a:off x="1503358" y="3898471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2938562" y="4552591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1717266" y="5779372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29"/>
          <p:cNvSpPr>
            <a:spLocks noChangeArrowheads="1"/>
          </p:cNvSpPr>
          <p:nvPr/>
        </p:nvSpPr>
        <p:spPr bwMode="auto">
          <a:xfrm>
            <a:off x="4665476" y="5966312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30"/>
          <p:cNvSpPr>
            <a:spLocks noChangeArrowheads="1"/>
          </p:cNvSpPr>
          <p:nvPr/>
        </p:nvSpPr>
        <p:spPr bwMode="auto">
          <a:xfrm>
            <a:off x="2424700" y="611838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3183" y="1481049"/>
            <a:ext cx="6614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Passive devices only listen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T1,T2,P: Time diff. </a:t>
            </a:r>
            <a:r>
              <a:rPr lang="en-US" altLang="ja-JP" sz="2400" dirty="0"/>
              <a:t>of arrival of </a:t>
            </a:r>
            <a:r>
              <a:rPr lang="en-US" altLang="ja-JP" sz="2400" dirty="0" smtClean="0"/>
              <a:t>2 </a:t>
            </a:r>
            <a:r>
              <a:rPr lang="en-US" altLang="ja-JP" sz="2400" dirty="0"/>
              <a:t>signals at all 3 locations </a:t>
            </a:r>
            <a:r>
              <a:rPr lang="en-US" altLang="ja-JP" sz="2400" dirty="0" smtClean="0"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distance difference</a:t>
            </a:r>
            <a:endParaRPr lang="en-US" altLang="ja-JP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917840"/>
                  </p:ext>
                </p:extLst>
              </p:nvPr>
            </p:nvGraphicFramePr>
            <p:xfrm>
              <a:off x="8920537" y="1265139"/>
              <a:ext cx="2947980" cy="1624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47980">
                      <a:extLst>
                        <a:ext uri="{9D8B030D-6E8A-4147-A177-3AD203B41FA5}">
                          <a16:colId xmlns:a16="http://schemas.microsoft.com/office/drawing/2014/main" val="384264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/>
                            <a:t>Distance diff. constraints</a:t>
                          </a:r>
                          <a:endParaRPr kumimoji="1" lang="ja-JP" alt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25358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2,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  <m:r>
                                  <a:rPr kumimoji="1" lang="en-US" altLang="ja-JP" sz="20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kumimoji="1" lang="en-US" altLang="ja-JP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1,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08088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3,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  <m:r>
                                  <a:rPr kumimoji="1" lang="en-US" altLang="ja-JP" sz="20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kumimoji="1" lang="en-US" altLang="ja-JP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1,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14025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4,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  <m:r>
                                  <a:rPr kumimoji="1" lang="en-US" altLang="ja-JP" sz="20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kumimoji="1" lang="en-US" altLang="ja-JP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1,</m:t>
                                    </m:r>
                                    <m:r>
                                      <a:rPr kumimoji="1" lang="en-US" altLang="ja-JP" sz="2000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356632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917840"/>
                  </p:ext>
                </p:extLst>
              </p:nvPr>
            </p:nvGraphicFramePr>
            <p:xfrm>
              <a:off x="8920537" y="1265139"/>
              <a:ext cx="2947980" cy="1624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47980">
                      <a:extLst>
                        <a:ext uri="{9D8B030D-6E8A-4147-A177-3AD203B41FA5}">
                          <a16:colId xmlns:a16="http://schemas.microsoft.com/office/drawing/2014/main" val="38426405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2000" dirty="0" smtClean="0"/>
                            <a:t>Distance diff. </a:t>
                          </a:r>
                          <a:r>
                            <a:rPr kumimoji="1" lang="en-US" altLang="ja-JP" sz="2000" dirty="0" smtClean="0"/>
                            <a:t>constraints</a:t>
                          </a:r>
                          <a:endParaRPr kumimoji="1" lang="ja-JP" alt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2535894"/>
                      </a:ext>
                    </a:extLst>
                  </a:tr>
                  <a:tr h="409512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7"/>
                          <a:stretch>
                            <a:fillRect l="-207" t="-102941" r="-1033" b="-201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00808829"/>
                      </a:ext>
                    </a:extLst>
                  </a:tr>
                  <a:tr h="409512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7"/>
                          <a:stretch>
                            <a:fillRect l="-207" t="-205970" r="-1033" b="-104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1402592"/>
                      </a:ext>
                    </a:extLst>
                  </a:tr>
                  <a:tr h="409512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7"/>
                          <a:stretch>
                            <a:fillRect l="-207" t="-301471" r="-1033" b="-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7356632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7" name="Text Box 35"/>
          <p:cNvSpPr txBox="1">
            <a:spLocks noChangeArrowheads="1"/>
          </p:cNvSpPr>
          <p:nvPr/>
        </p:nvSpPr>
        <p:spPr bwMode="auto">
          <a:xfrm>
            <a:off x="1274846" y="3547305"/>
            <a:ext cx="525558" cy="53810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T1</a:t>
            </a:r>
            <a:endParaRPr kumimoji="0" lang="en-US" altLang="en-US" sz="20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49" name="Text Box 35"/>
          <p:cNvSpPr txBox="1">
            <a:spLocks noChangeArrowheads="1"/>
          </p:cNvSpPr>
          <p:nvPr/>
        </p:nvSpPr>
        <p:spPr bwMode="auto">
          <a:xfrm>
            <a:off x="5624320" y="3260470"/>
            <a:ext cx="525558" cy="53810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P</a:t>
            </a:r>
            <a:endParaRPr kumimoji="0" lang="en-US" altLang="en-US" sz="20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9028570" y="3317104"/>
            <a:ext cx="2731913" cy="1392674"/>
          </a:xfrm>
          <a:prstGeom prst="roundRect">
            <a:avLst>
              <a:gd name="adj" fmla="val 1275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400" dirty="0" smtClean="0"/>
              <a:t>Constraint solving</a:t>
            </a:r>
          </a:p>
          <a:p>
            <a:pPr algn="ctr"/>
            <a:r>
              <a:rPr lang="en-US" altLang="ja-JP" dirty="0" smtClean="0"/>
              <a:t>(</a:t>
            </a:r>
            <a:r>
              <a:rPr lang="en-US" altLang="ja-JP" dirty="0" err="1" smtClean="0"/>
              <a:t>Stoica</a:t>
            </a:r>
            <a:r>
              <a:rPr lang="en-US" altLang="ja-JP" dirty="0" smtClean="0"/>
              <a:t> et al.,</a:t>
            </a:r>
            <a:r>
              <a:rPr lang="de-DE" altLang="ja-JP" dirty="0" smtClean="0"/>
              <a:t> IEEE Signal Processing Magazine </a:t>
            </a:r>
            <a:r>
              <a:rPr lang="en-US" altLang="ja-JP" dirty="0" smtClean="0"/>
              <a:t>2006)</a:t>
            </a:r>
            <a:endParaRPr lang="en-US" altLang="ja-JP" dirty="0"/>
          </a:p>
        </p:txBody>
      </p:sp>
      <p:sp>
        <p:nvSpPr>
          <p:cNvPr id="41" name="Rounded Rectangle 40"/>
          <p:cNvSpPr/>
          <p:nvPr/>
        </p:nvSpPr>
        <p:spPr>
          <a:xfrm>
            <a:off x="9513739" y="5096378"/>
            <a:ext cx="1777871" cy="5016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Position of P</a:t>
            </a:r>
          </a:p>
        </p:txBody>
      </p:sp>
      <p:cxnSp>
        <p:nvCxnSpPr>
          <p:cNvPr id="1047" name="Line T4-&gt;P"/>
          <p:cNvCxnSpPr>
            <a:cxnSpLocks noChangeShapeType="1"/>
            <a:endCxn id="19" idx="7"/>
          </p:cNvCxnSpPr>
          <p:nvPr/>
        </p:nvCxnSpPr>
        <p:spPr bwMode="auto">
          <a:xfrm flipH="1">
            <a:off x="1876782" y="3555300"/>
            <a:ext cx="3712531" cy="2251449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42" name="Line T2-&gt;P"/>
          <p:cNvCxnSpPr>
            <a:cxnSpLocks noChangeShapeType="1"/>
          </p:cNvCxnSpPr>
          <p:nvPr/>
        </p:nvCxnSpPr>
        <p:spPr bwMode="auto">
          <a:xfrm flipH="1">
            <a:off x="3098078" y="3555300"/>
            <a:ext cx="2491231" cy="1024668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44" name="Line T3-&gt;P"/>
          <p:cNvCxnSpPr>
            <a:cxnSpLocks noChangeShapeType="1"/>
          </p:cNvCxnSpPr>
          <p:nvPr/>
        </p:nvCxnSpPr>
        <p:spPr bwMode="auto">
          <a:xfrm flipH="1">
            <a:off x="4758919" y="3555300"/>
            <a:ext cx="830393" cy="2411012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48" name="T4 label"/>
          <p:cNvSpPr txBox="1">
            <a:spLocks noChangeArrowheads="1"/>
          </p:cNvSpPr>
          <p:nvPr/>
        </p:nvSpPr>
        <p:spPr bwMode="auto">
          <a:xfrm>
            <a:off x="1387025" y="5995135"/>
            <a:ext cx="525558" cy="53810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T4</a:t>
            </a:r>
            <a:endParaRPr kumimoji="0" lang="en-US" altLang="en-US" sz="20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45" name="T3 label"/>
          <p:cNvSpPr txBox="1">
            <a:spLocks noChangeArrowheads="1"/>
          </p:cNvSpPr>
          <p:nvPr/>
        </p:nvSpPr>
        <p:spPr bwMode="auto">
          <a:xfrm>
            <a:off x="4922503" y="5853449"/>
            <a:ext cx="525558" cy="53810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T3</a:t>
            </a:r>
            <a:endParaRPr kumimoji="0" lang="en-US" altLang="en-US" sz="20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43" name="T2 label"/>
          <p:cNvSpPr txBox="1">
            <a:spLocks noChangeArrowheads="1"/>
          </p:cNvSpPr>
          <p:nvPr/>
        </p:nvSpPr>
        <p:spPr bwMode="auto">
          <a:xfrm>
            <a:off x="2882112" y="4127214"/>
            <a:ext cx="525558" cy="53810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T2</a:t>
            </a:r>
            <a:endParaRPr kumimoji="0" lang="en-US" altLang="en-US" sz="20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9" name="Right Arrow T2"/>
          <p:cNvSpPr/>
          <p:nvPr/>
        </p:nvSpPr>
        <p:spPr>
          <a:xfrm>
            <a:off x="8469208" y="1758380"/>
            <a:ext cx="284480" cy="2235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Right Arrow T3"/>
          <p:cNvSpPr/>
          <p:nvPr/>
        </p:nvSpPr>
        <p:spPr>
          <a:xfrm>
            <a:off x="8469208" y="2159387"/>
            <a:ext cx="284480" cy="2235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Right Arrow T4"/>
          <p:cNvSpPr/>
          <p:nvPr/>
        </p:nvSpPr>
        <p:spPr>
          <a:xfrm>
            <a:off x="8469208" y="2560394"/>
            <a:ext cx="284480" cy="2235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Rounded Rectangle 51"/>
          <p:cNvSpPr/>
          <p:nvPr/>
        </p:nvSpPr>
        <p:spPr>
          <a:xfrm>
            <a:off x="6997405" y="3529523"/>
            <a:ext cx="1733638" cy="96549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Transmitter positions</a:t>
            </a:r>
          </a:p>
        </p:txBody>
      </p:sp>
      <p:cxnSp>
        <p:nvCxnSpPr>
          <p:cNvPr id="31" name="Straight Arrow Connector 30"/>
          <p:cNvCxnSpPr>
            <a:stCxn id="5" idx="2"/>
            <a:endCxn id="27" idx="0"/>
          </p:cNvCxnSpPr>
          <p:nvPr/>
        </p:nvCxnSpPr>
        <p:spPr>
          <a:xfrm>
            <a:off x="10394527" y="2889915"/>
            <a:ext cx="0" cy="4271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2" idx="3"/>
            <a:endCxn id="27" idx="1"/>
          </p:cNvCxnSpPr>
          <p:nvPr/>
        </p:nvCxnSpPr>
        <p:spPr>
          <a:xfrm>
            <a:off x="8731043" y="4012272"/>
            <a:ext cx="297527" cy="116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7" idx="2"/>
            <a:endCxn id="41" idx="0"/>
          </p:cNvCxnSpPr>
          <p:nvPr/>
        </p:nvCxnSpPr>
        <p:spPr>
          <a:xfrm>
            <a:off x="10394527" y="4709778"/>
            <a:ext cx="8148" cy="3866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9214424" y="5684957"/>
            <a:ext cx="28435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To localize </a:t>
            </a:r>
            <a:r>
              <a:rPr lang="en-US" sz="2000" b="1" i="1" dirty="0" smtClean="0"/>
              <a:t>all</a:t>
            </a:r>
            <a:r>
              <a:rPr lang="en-US" sz="2000" dirty="0" smtClean="0"/>
              <a:t> passive devices: repeat </a:t>
            </a:r>
            <a:r>
              <a:rPr lang="en-US" sz="2000" dirty="0"/>
              <a:t>for </a:t>
            </a:r>
            <a:r>
              <a:rPr lang="en-US" sz="2000" dirty="0" smtClean="0"/>
              <a:t>each</a:t>
            </a:r>
            <a:endParaRPr lang="en-US" sz="2000" dirty="0"/>
          </a:p>
        </p:txBody>
      </p:sp>
      <p:sp>
        <p:nvSpPr>
          <p:cNvPr id="12" name="Passive device P"/>
          <p:cNvSpPr>
            <a:spLocks noChangeArrowheads="1"/>
          </p:cNvSpPr>
          <p:nvPr/>
        </p:nvSpPr>
        <p:spPr bwMode="auto">
          <a:xfrm>
            <a:off x="5429622" y="3509582"/>
            <a:ext cx="186885" cy="186940"/>
          </a:xfrm>
          <a:prstGeom prst="ellipse">
            <a:avLst/>
          </a:prstGeom>
          <a:solidFill>
            <a:srgbClr val="00B050"/>
          </a:solidFill>
          <a:ln w="31750" algn="in">
            <a:solidFill>
              <a:srgbClr val="00B050"/>
            </a:solidFill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825586" y="3349659"/>
                <a:ext cx="738536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586" y="3349659"/>
                <a:ext cx="738536" cy="3815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3700580" y="3753702"/>
                <a:ext cx="738536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580" y="3753702"/>
                <a:ext cx="738536" cy="3815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5152733" y="4716212"/>
                <a:ext cx="738536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733" y="4716212"/>
                <a:ext cx="738536" cy="3815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4288296" y="4188080"/>
                <a:ext cx="738536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296" y="4188080"/>
                <a:ext cx="738536" cy="3815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0106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6680"/>
    </mc:Choice>
    <mc:Fallback xmlns="">
      <p:transition advTm="1066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1" grpId="0" animBg="1"/>
      <p:bldP spid="48" grpId="0"/>
      <p:bldP spid="45" grpId="0"/>
      <p:bldP spid="29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81" grpId="0"/>
      <p:bldP spid="55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choose transmitters?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235892" cy="4207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Poor </a:t>
            </a:r>
            <a:r>
              <a:rPr lang="en-US" dirty="0"/>
              <a:t>choices of </a:t>
            </a:r>
            <a:r>
              <a:rPr lang="en-US" dirty="0" smtClean="0"/>
              <a:t>transmitters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20726"/>
          </a:xfrm>
        </p:spPr>
        <p:txBody>
          <a:bodyPr/>
          <a:lstStyle/>
          <a:p>
            <a:pPr algn="ctr"/>
            <a:r>
              <a:rPr lang="en-US" altLang="ja-JP" dirty="0" smtClean="0"/>
              <a:t>Good choices of transmitters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12</a:t>
            </a:fld>
            <a:endParaRPr lang="en-US"/>
          </a:p>
        </p:txBody>
      </p:sp>
      <p:cxnSp>
        <p:nvCxnSpPr>
          <p:cNvPr id="28" name="Straight Arrow Connector 27"/>
          <p:cNvCxnSpPr>
            <a:stCxn id="55" idx="3"/>
            <a:endCxn id="53" idx="7"/>
          </p:cNvCxnSpPr>
          <p:nvPr/>
        </p:nvCxnSpPr>
        <p:spPr>
          <a:xfrm flipH="1">
            <a:off x="2377480" y="2816758"/>
            <a:ext cx="855422" cy="77057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5" idx="3"/>
            <a:endCxn id="59" idx="7"/>
          </p:cNvCxnSpPr>
          <p:nvPr/>
        </p:nvCxnSpPr>
        <p:spPr>
          <a:xfrm flipH="1">
            <a:off x="1139897" y="2816758"/>
            <a:ext cx="2093005" cy="1518288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8" idx="3"/>
            <a:endCxn id="54" idx="7"/>
          </p:cNvCxnSpPr>
          <p:nvPr/>
        </p:nvCxnSpPr>
        <p:spPr>
          <a:xfrm flipH="1">
            <a:off x="3897774" y="2756809"/>
            <a:ext cx="1481423" cy="140896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8" idx="3"/>
            <a:endCxn id="60" idx="7"/>
          </p:cNvCxnSpPr>
          <p:nvPr/>
        </p:nvCxnSpPr>
        <p:spPr>
          <a:xfrm flipH="1">
            <a:off x="3730627" y="2756809"/>
            <a:ext cx="1648570" cy="1327822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12"/>
          <p:cNvSpPr>
            <a:spLocks noChangeArrowheads="1"/>
          </p:cNvSpPr>
          <p:nvPr/>
        </p:nvSpPr>
        <p:spPr bwMode="auto">
          <a:xfrm>
            <a:off x="8306822" y="310542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Oval 26"/>
          <p:cNvSpPr>
            <a:spLocks noChangeArrowheads="1"/>
          </p:cNvSpPr>
          <p:nvPr/>
        </p:nvSpPr>
        <p:spPr bwMode="auto">
          <a:xfrm>
            <a:off x="10020670" y="4287004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Oval 26"/>
          <p:cNvSpPr>
            <a:spLocks noChangeArrowheads="1"/>
          </p:cNvSpPr>
          <p:nvPr/>
        </p:nvSpPr>
        <p:spPr bwMode="auto">
          <a:xfrm>
            <a:off x="7857904" y="4627607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Oval 26"/>
          <p:cNvSpPr>
            <a:spLocks noChangeArrowheads="1"/>
          </p:cNvSpPr>
          <p:nvPr/>
        </p:nvSpPr>
        <p:spPr bwMode="auto">
          <a:xfrm>
            <a:off x="6833251" y="3594728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Oval 26"/>
          <p:cNvSpPr>
            <a:spLocks noChangeArrowheads="1"/>
          </p:cNvSpPr>
          <p:nvPr/>
        </p:nvSpPr>
        <p:spPr bwMode="auto">
          <a:xfrm>
            <a:off x="7444570" y="2418574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Oval 26"/>
          <p:cNvSpPr>
            <a:spLocks noChangeArrowheads="1"/>
          </p:cNvSpPr>
          <p:nvPr/>
        </p:nvSpPr>
        <p:spPr bwMode="auto">
          <a:xfrm>
            <a:off x="9265094" y="2341147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Oval 12"/>
          <p:cNvSpPr>
            <a:spLocks noChangeArrowheads="1"/>
          </p:cNvSpPr>
          <p:nvPr/>
        </p:nvSpPr>
        <p:spPr bwMode="auto">
          <a:xfrm>
            <a:off x="8689030" y="375743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Oval 12"/>
          <p:cNvSpPr>
            <a:spLocks noChangeArrowheads="1"/>
          </p:cNvSpPr>
          <p:nvPr/>
        </p:nvSpPr>
        <p:spPr bwMode="auto">
          <a:xfrm>
            <a:off x="7958586" y="3647311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Oval 26"/>
          <p:cNvSpPr>
            <a:spLocks noChangeArrowheads="1"/>
          </p:cNvSpPr>
          <p:nvPr/>
        </p:nvSpPr>
        <p:spPr bwMode="auto">
          <a:xfrm>
            <a:off x="2217964" y="3559957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Oval 26"/>
          <p:cNvSpPr>
            <a:spLocks noChangeArrowheads="1"/>
          </p:cNvSpPr>
          <p:nvPr/>
        </p:nvSpPr>
        <p:spPr bwMode="auto">
          <a:xfrm>
            <a:off x="3738258" y="4138392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Oval 12"/>
          <p:cNvSpPr>
            <a:spLocks noChangeArrowheads="1"/>
          </p:cNvSpPr>
          <p:nvPr/>
        </p:nvSpPr>
        <p:spPr bwMode="auto">
          <a:xfrm>
            <a:off x="3205533" y="265719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Oval 12"/>
          <p:cNvSpPr>
            <a:spLocks noChangeArrowheads="1"/>
          </p:cNvSpPr>
          <p:nvPr/>
        </p:nvSpPr>
        <p:spPr bwMode="auto">
          <a:xfrm>
            <a:off x="5351828" y="259724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Oval 26"/>
          <p:cNvSpPr>
            <a:spLocks noChangeArrowheads="1"/>
          </p:cNvSpPr>
          <p:nvPr/>
        </p:nvSpPr>
        <p:spPr bwMode="auto">
          <a:xfrm>
            <a:off x="980381" y="4307669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Oval 26"/>
          <p:cNvSpPr>
            <a:spLocks noChangeArrowheads="1"/>
          </p:cNvSpPr>
          <p:nvPr/>
        </p:nvSpPr>
        <p:spPr bwMode="auto">
          <a:xfrm>
            <a:off x="3571111" y="4057254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Connector 5"/>
          <p:cNvCxnSpPr>
            <a:stCxn id="47" idx="5"/>
            <a:endCxn id="43" idx="1"/>
          </p:cNvCxnSpPr>
          <p:nvPr/>
        </p:nvCxnSpPr>
        <p:spPr>
          <a:xfrm>
            <a:off x="7604086" y="2578137"/>
            <a:ext cx="730105" cy="55466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45" idx="7"/>
            <a:endCxn id="43" idx="4"/>
          </p:cNvCxnSpPr>
          <p:nvPr/>
        </p:nvCxnSpPr>
        <p:spPr>
          <a:xfrm flipV="1">
            <a:off x="8017420" y="3292366"/>
            <a:ext cx="382845" cy="136261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6" idx="6"/>
            <a:endCxn id="43" idx="2"/>
          </p:cNvCxnSpPr>
          <p:nvPr/>
        </p:nvCxnSpPr>
        <p:spPr>
          <a:xfrm flipV="1">
            <a:off x="7020135" y="3198896"/>
            <a:ext cx="1286686" cy="48930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43" idx="5"/>
            <a:endCxn id="44" idx="2"/>
          </p:cNvCxnSpPr>
          <p:nvPr/>
        </p:nvCxnSpPr>
        <p:spPr>
          <a:xfrm>
            <a:off x="8466337" y="3264990"/>
            <a:ext cx="1554332" cy="111548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8" idx="3"/>
            <a:endCxn id="43" idx="7"/>
          </p:cNvCxnSpPr>
          <p:nvPr/>
        </p:nvCxnSpPr>
        <p:spPr>
          <a:xfrm flipH="1">
            <a:off x="8466338" y="2500711"/>
            <a:ext cx="826125" cy="63209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521227" y="5718053"/>
            <a:ext cx="12590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smtClean="0"/>
              <a:t>Accurate position map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36116" y="5718053"/>
            <a:ext cx="14953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smtClean="0"/>
              <a:t>Good transmitter choice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>
          <a:xfrm>
            <a:off x="9217389" y="4717670"/>
            <a:ext cx="2683380" cy="11166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Intuition: choose on convex hull</a:t>
            </a:r>
            <a:r>
              <a:rPr lang="en-US" sz="2400" dirty="0"/>
              <a:t> </a:t>
            </a:r>
            <a:r>
              <a:rPr lang="en-US" sz="2400" dirty="0" smtClean="0"/>
              <a:t>(based on </a:t>
            </a:r>
            <a:r>
              <a:rPr lang="en-US" sz="2400" i="1" dirty="0" smtClean="0"/>
              <a:t>map</a:t>
            </a:r>
            <a:r>
              <a:rPr lang="en-US" sz="2400" dirty="0" smtClean="0"/>
              <a:t>)</a:t>
            </a:r>
          </a:p>
        </p:txBody>
      </p:sp>
      <p:sp>
        <p:nvSpPr>
          <p:cNvPr id="51" name="Oval 12"/>
          <p:cNvSpPr>
            <a:spLocks noChangeArrowheads="1"/>
          </p:cNvSpPr>
          <p:nvPr/>
        </p:nvSpPr>
        <p:spPr bwMode="auto">
          <a:xfrm>
            <a:off x="10531710" y="302570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2" name="Straight Arrow Connector 51"/>
          <p:cNvCxnSpPr>
            <a:stCxn id="51" idx="7"/>
          </p:cNvCxnSpPr>
          <p:nvPr/>
        </p:nvCxnSpPr>
        <p:spPr>
          <a:xfrm flipV="1">
            <a:off x="10691226" y="2750666"/>
            <a:ext cx="502043" cy="302420"/>
          </a:xfrm>
          <a:prstGeom prst="straightConnector1">
            <a:avLst/>
          </a:prstGeom>
          <a:ln w="44450">
            <a:solidFill>
              <a:schemeClr val="accent6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7" idx="7"/>
            <a:endCxn id="48" idx="2"/>
          </p:cNvCxnSpPr>
          <p:nvPr/>
        </p:nvCxnSpPr>
        <p:spPr>
          <a:xfrm flipV="1">
            <a:off x="7604086" y="2434617"/>
            <a:ext cx="1661008" cy="11334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8" idx="5"/>
            <a:endCxn id="44" idx="0"/>
          </p:cNvCxnSpPr>
          <p:nvPr/>
        </p:nvCxnSpPr>
        <p:spPr>
          <a:xfrm>
            <a:off x="9424610" y="2500710"/>
            <a:ext cx="689503" cy="1786294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7" idx="3"/>
            <a:endCxn id="46" idx="0"/>
          </p:cNvCxnSpPr>
          <p:nvPr/>
        </p:nvCxnSpPr>
        <p:spPr>
          <a:xfrm flipH="1">
            <a:off x="6926694" y="2578137"/>
            <a:ext cx="545245" cy="1016591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6" idx="5"/>
            <a:endCxn id="45" idx="2"/>
          </p:cNvCxnSpPr>
          <p:nvPr/>
        </p:nvCxnSpPr>
        <p:spPr>
          <a:xfrm>
            <a:off x="6992767" y="3754291"/>
            <a:ext cx="865137" cy="966786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4" idx="3"/>
            <a:endCxn id="45" idx="5"/>
          </p:cNvCxnSpPr>
          <p:nvPr/>
        </p:nvCxnSpPr>
        <p:spPr>
          <a:xfrm flipH="1">
            <a:off x="8017420" y="4446567"/>
            <a:ext cx="2030619" cy="340603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1" idx="1"/>
            <a:endCxn id="48" idx="6"/>
          </p:cNvCxnSpPr>
          <p:nvPr/>
        </p:nvCxnSpPr>
        <p:spPr>
          <a:xfrm flipH="1" flipV="1">
            <a:off x="9451979" y="2434617"/>
            <a:ext cx="1107100" cy="61846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4" idx="7"/>
            <a:endCxn id="51" idx="5"/>
          </p:cNvCxnSpPr>
          <p:nvPr/>
        </p:nvCxnSpPr>
        <p:spPr>
          <a:xfrm flipV="1">
            <a:off x="10180186" y="3185272"/>
            <a:ext cx="511040" cy="112910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-Right Arrow 15"/>
          <p:cNvSpPr/>
          <p:nvPr/>
        </p:nvSpPr>
        <p:spPr>
          <a:xfrm>
            <a:off x="4780326" y="5918764"/>
            <a:ext cx="1302163" cy="4719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Text Box 31"/>
          <p:cNvSpPr txBox="1">
            <a:spLocks noChangeArrowheads="1"/>
          </p:cNvSpPr>
          <p:nvPr/>
        </p:nvSpPr>
        <p:spPr bwMode="auto">
          <a:xfrm>
            <a:off x="512501" y="6103706"/>
            <a:ext cx="2034435" cy="61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1"/>
                </a:solidFill>
                <a:latin typeface="Calibri" panose="020F0502020204030204" pitchFamily="34" charset="0"/>
              </a:rPr>
              <a:t>Passive device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5"/>
                </a:solidFill>
                <a:latin typeface="Calibri" panose="020F0502020204030204" pitchFamily="34" charset="0"/>
              </a:rPr>
              <a:t>Transmitter device</a:t>
            </a:r>
          </a:p>
        </p:txBody>
      </p:sp>
      <p:sp>
        <p:nvSpPr>
          <p:cNvPr id="68" name="Oval 32"/>
          <p:cNvSpPr>
            <a:spLocks noChangeArrowheads="1"/>
          </p:cNvSpPr>
          <p:nvPr/>
        </p:nvSpPr>
        <p:spPr bwMode="auto">
          <a:xfrm>
            <a:off x="117838" y="6146424"/>
            <a:ext cx="205215" cy="205276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70" name="Oval 33"/>
          <p:cNvSpPr>
            <a:spLocks noChangeArrowheads="1"/>
          </p:cNvSpPr>
          <p:nvPr/>
        </p:nvSpPr>
        <p:spPr bwMode="auto">
          <a:xfrm>
            <a:off x="117838" y="6403227"/>
            <a:ext cx="205215" cy="205276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472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76083"/>
    </mc:Choice>
    <mc:Fallback xmlns="">
      <p:transition advTm="760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9" grpId="0"/>
      <p:bldP spid="12" grpId="0"/>
      <p:bldP spid="17" grpId="0" build="p"/>
      <p:bldP spid="51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347" y="582502"/>
            <a:ext cx="10515600" cy="707250"/>
          </a:xfrm>
        </p:spPr>
        <p:txBody>
          <a:bodyPr/>
          <a:lstStyle/>
          <a:p>
            <a:r>
              <a:rPr lang="en-US" dirty="0" smtClean="0"/>
              <a:t>Iterative transmitter selection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13</a:t>
            </a:fld>
            <a:endParaRPr lang="en-US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2501" y="6103706"/>
            <a:ext cx="2034435" cy="61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1"/>
                </a:solidFill>
                <a:latin typeface="Calibri" panose="020F0502020204030204" pitchFamily="34" charset="0"/>
              </a:rPr>
              <a:t>Passive device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5"/>
                </a:solidFill>
                <a:latin typeface="Calibri" panose="020F0502020204030204" pitchFamily="34" charset="0"/>
              </a:rPr>
              <a:t>Transmitter device</a:t>
            </a:r>
          </a:p>
        </p:txBody>
      </p:sp>
      <p:sp>
        <p:nvSpPr>
          <p:cNvPr id="23" name="Oval 32"/>
          <p:cNvSpPr>
            <a:spLocks noChangeArrowheads="1"/>
          </p:cNvSpPr>
          <p:nvPr/>
        </p:nvSpPr>
        <p:spPr bwMode="auto">
          <a:xfrm>
            <a:off x="117838" y="6146424"/>
            <a:ext cx="205215" cy="205276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4" name="Oval 33"/>
          <p:cNvSpPr>
            <a:spLocks noChangeArrowheads="1"/>
          </p:cNvSpPr>
          <p:nvPr/>
        </p:nvSpPr>
        <p:spPr bwMode="auto">
          <a:xfrm>
            <a:off x="117838" y="6403227"/>
            <a:ext cx="205215" cy="205276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526807" y="3721642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894322" y="365638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332443" y="370646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854762" y="325274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090734" y="421477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3937856" y="371439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7062292" y="4407183"/>
            <a:ext cx="186885" cy="186940"/>
          </a:xfrm>
          <a:prstGeom prst="ellipse">
            <a:avLst/>
          </a:prstGeom>
          <a:solidFill>
            <a:schemeClr val="accent1"/>
          </a:solidFill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2505393" y="4080343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3367123" y="4401911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59766" y="418822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4410965" y="549406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26"/>
          <p:cNvSpPr>
            <a:spLocks noChangeArrowheads="1"/>
          </p:cNvSpPr>
          <p:nvPr/>
        </p:nvSpPr>
        <p:spPr bwMode="auto">
          <a:xfrm>
            <a:off x="1972462" y="3239286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3407666" y="3893406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5473664" y="3918641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29"/>
          <p:cNvSpPr>
            <a:spLocks noChangeArrowheads="1"/>
          </p:cNvSpPr>
          <p:nvPr/>
        </p:nvSpPr>
        <p:spPr bwMode="auto">
          <a:xfrm>
            <a:off x="5134580" y="5307127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30"/>
          <p:cNvSpPr>
            <a:spLocks noChangeArrowheads="1"/>
          </p:cNvSpPr>
          <p:nvPr/>
        </p:nvSpPr>
        <p:spPr bwMode="auto">
          <a:xfrm>
            <a:off x="3763562" y="528710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20726" y="1385616"/>
            <a:ext cx="90195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Small, </a:t>
            </a:r>
            <a:r>
              <a:rPr lang="en-US" sz="2000" dirty="0"/>
              <a:t>random set of transmitters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Position all devices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Choose an additional transmitter: maximize convex hull of transmitters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New transmitter transmits </a:t>
            </a:r>
            <a:r>
              <a:rPr lang="en-US" sz="2000" b="1" dirty="0" smtClean="0"/>
              <a:t>one</a:t>
            </a:r>
            <a:r>
              <a:rPr lang="en-US" sz="2000" dirty="0" smtClean="0"/>
              <a:t> signal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Go to step 2</a:t>
            </a:r>
            <a:endParaRPr lang="en-US" sz="2000" dirty="0"/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2761319" y="4824583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7"/>
          <p:cNvSpPr>
            <a:spLocks noChangeArrowheads="1"/>
          </p:cNvSpPr>
          <p:nvPr/>
        </p:nvSpPr>
        <p:spPr bwMode="auto">
          <a:xfrm>
            <a:off x="4586620" y="316829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Oval 7"/>
          <p:cNvSpPr>
            <a:spLocks noChangeArrowheads="1"/>
          </p:cNvSpPr>
          <p:nvPr/>
        </p:nvSpPr>
        <p:spPr bwMode="auto">
          <a:xfrm>
            <a:off x="4839869" y="389068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5934262" y="530712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3367123" y="4816743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5805283" y="576529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Oval 7"/>
          <p:cNvSpPr>
            <a:spLocks noChangeArrowheads="1"/>
          </p:cNvSpPr>
          <p:nvPr/>
        </p:nvSpPr>
        <p:spPr bwMode="auto">
          <a:xfrm>
            <a:off x="5220111" y="576529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4791040" y="4588851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Oval 7"/>
          <p:cNvSpPr>
            <a:spLocks noChangeArrowheads="1"/>
          </p:cNvSpPr>
          <p:nvPr/>
        </p:nvSpPr>
        <p:spPr bwMode="auto">
          <a:xfrm>
            <a:off x="5220111" y="325969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Oval 7"/>
          <p:cNvSpPr>
            <a:spLocks noChangeArrowheads="1"/>
          </p:cNvSpPr>
          <p:nvPr/>
        </p:nvSpPr>
        <p:spPr bwMode="auto">
          <a:xfrm>
            <a:off x="5286779" y="4326673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7211163" y="4670447"/>
            <a:ext cx="294439" cy="5835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7" idx="6"/>
            <a:endCxn id="19" idx="1"/>
          </p:cNvCxnSpPr>
          <p:nvPr/>
        </p:nvCxnSpPr>
        <p:spPr>
          <a:xfrm>
            <a:off x="2159346" y="3332756"/>
            <a:ext cx="3341686" cy="613262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7" idx="4"/>
            <a:endCxn id="20" idx="4"/>
          </p:cNvCxnSpPr>
          <p:nvPr/>
        </p:nvCxnSpPr>
        <p:spPr>
          <a:xfrm>
            <a:off x="2065904" y="3426227"/>
            <a:ext cx="3162118" cy="2067841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0" idx="6"/>
          </p:cNvCxnSpPr>
          <p:nvPr/>
        </p:nvCxnSpPr>
        <p:spPr>
          <a:xfrm flipV="1">
            <a:off x="5321464" y="4098419"/>
            <a:ext cx="331968" cy="1302179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9" idx="7"/>
            <a:endCxn id="12" idx="0"/>
          </p:cNvCxnSpPr>
          <p:nvPr/>
        </p:nvCxnSpPr>
        <p:spPr>
          <a:xfrm>
            <a:off x="5633180" y="3946018"/>
            <a:ext cx="1522555" cy="46116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0" idx="5"/>
            <a:endCxn id="12" idx="4"/>
          </p:cNvCxnSpPr>
          <p:nvPr/>
        </p:nvCxnSpPr>
        <p:spPr>
          <a:xfrm flipV="1">
            <a:off x="5294096" y="4594123"/>
            <a:ext cx="1861639" cy="87256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73178" y="4348473"/>
            <a:ext cx="516866" cy="4832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8242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2110"/>
    </mc:Choice>
    <mc:Fallback xmlns="">
      <p:transition advTm="321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transmitter selection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14</a:t>
            </a:fld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83372" y="329691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250887" y="3231660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301348" y="535933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870176" y="287938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409356" y="389072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4294421" y="3289672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839240" y="4164126"/>
            <a:ext cx="186885" cy="186940"/>
          </a:xfrm>
          <a:prstGeom prst="ellipse">
            <a:avLst/>
          </a:prstGeom>
          <a:solidFill>
            <a:schemeClr val="accent5"/>
          </a:solidFill>
          <a:ln>
            <a:noFill/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3166305" y="386515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2344329" y="4675442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4316331" y="3763501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4767530" y="5069342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26"/>
          <p:cNvSpPr>
            <a:spLocks noChangeArrowheads="1"/>
          </p:cNvSpPr>
          <p:nvPr/>
        </p:nvSpPr>
        <p:spPr bwMode="auto">
          <a:xfrm>
            <a:off x="2329027" y="2814561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3764231" y="3468681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5830229" y="3493916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29"/>
          <p:cNvSpPr>
            <a:spLocks noChangeArrowheads="1"/>
          </p:cNvSpPr>
          <p:nvPr/>
        </p:nvSpPr>
        <p:spPr bwMode="auto">
          <a:xfrm>
            <a:off x="5491145" y="4882402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30"/>
          <p:cNvSpPr>
            <a:spLocks noChangeArrowheads="1"/>
          </p:cNvSpPr>
          <p:nvPr/>
        </p:nvSpPr>
        <p:spPr bwMode="auto">
          <a:xfrm>
            <a:off x="4120127" y="4862382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4316331" y="429854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7"/>
          <p:cNvSpPr>
            <a:spLocks noChangeArrowheads="1"/>
          </p:cNvSpPr>
          <p:nvPr/>
        </p:nvSpPr>
        <p:spPr bwMode="auto">
          <a:xfrm>
            <a:off x="4943185" y="274357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Oval 7"/>
          <p:cNvSpPr>
            <a:spLocks noChangeArrowheads="1"/>
          </p:cNvSpPr>
          <p:nvPr/>
        </p:nvSpPr>
        <p:spPr bwMode="auto">
          <a:xfrm>
            <a:off x="5196434" y="346595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6730207" y="458679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3304616" y="4768912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6287733" y="4695462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Oval 7"/>
          <p:cNvSpPr>
            <a:spLocks noChangeArrowheads="1"/>
          </p:cNvSpPr>
          <p:nvPr/>
        </p:nvSpPr>
        <p:spPr bwMode="auto">
          <a:xfrm>
            <a:off x="6287733" y="407766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5147605" y="416412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Oval 7"/>
          <p:cNvSpPr>
            <a:spLocks noChangeArrowheads="1"/>
          </p:cNvSpPr>
          <p:nvPr/>
        </p:nvSpPr>
        <p:spPr bwMode="auto">
          <a:xfrm>
            <a:off x="5857593" y="2500762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noFill/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Oval 7"/>
          <p:cNvSpPr>
            <a:spLocks noChangeArrowheads="1"/>
          </p:cNvSpPr>
          <p:nvPr/>
        </p:nvSpPr>
        <p:spPr bwMode="auto">
          <a:xfrm>
            <a:off x="5643344" y="390194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1" name="Straight Arrow Connector 40"/>
          <p:cNvCxnSpPr>
            <a:endCxn id="8" idx="1"/>
          </p:cNvCxnSpPr>
          <p:nvPr/>
        </p:nvCxnSpPr>
        <p:spPr>
          <a:xfrm>
            <a:off x="838200" y="4955852"/>
            <a:ext cx="490516" cy="4308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9" idx="2"/>
          </p:cNvCxnSpPr>
          <p:nvPr/>
        </p:nvCxnSpPr>
        <p:spPr>
          <a:xfrm flipV="1">
            <a:off x="2515912" y="2594233"/>
            <a:ext cx="3341681" cy="313799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20" idx="3"/>
          </p:cNvCxnSpPr>
          <p:nvPr/>
        </p:nvCxnSpPr>
        <p:spPr>
          <a:xfrm>
            <a:off x="2515911" y="2908031"/>
            <a:ext cx="3002602" cy="2133934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2" idx="7"/>
            <a:endCxn id="39" idx="5"/>
          </p:cNvCxnSpPr>
          <p:nvPr/>
        </p:nvCxnSpPr>
        <p:spPr>
          <a:xfrm flipH="1" flipV="1">
            <a:off x="6017109" y="2660325"/>
            <a:ext cx="981647" cy="1531178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" idx="4"/>
            <a:endCxn id="20" idx="6"/>
          </p:cNvCxnSpPr>
          <p:nvPr/>
        </p:nvCxnSpPr>
        <p:spPr>
          <a:xfrm flipH="1">
            <a:off x="5678030" y="4351066"/>
            <a:ext cx="1254653" cy="624806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512501" y="6103706"/>
            <a:ext cx="2034435" cy="61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1"/>
                </a:solidFill>
                <a:latin typeface="Calibri" panose="020F0502020204030204" pitchFamily="34" charset="0"/>
              </a:rPr>
              <a:t>Passive device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5"/>
                </a:solidFill>
                <a:latin typeface="Calibri" panose="020F0502020204030204" pitchFamily="34" charset="0"/>
              </a:rPr>
              <a:t>Transmitter device</a:t>
            </a:r>
          </a:p>
        </p:txBody>
      </p:sp>
      <p:sp>
        <p:nvSpPr>
          <p:cNvPr id="47" name="Oval 32"/>
          <p:cNvSpPr>
            <a:spLocks noChangeArrowheads="1"/>
          </p:cNvSpPr>
          <p:nvPr/>
        </p:nvSpPr>
        <p:spPr bwMode="auto">
          <a:xfrm>
            <a:off x="117838" y="6146424"/>
            <a:ext cx="205215" cy="205276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48" name="Oval 33"/>
          <p:cNvSpPr>
            <a:spLocks noChangeArrowheads="1"/>
          </p:cNvSpPr>
          <p:nvPr/>
        </p:nvSpPr>
        <p:spPr bwMode="auto">
          <a:xfrm>
            <a:off x="117838" y="6403227"/>
            <a:ext cx="205215" cy="205276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9" name="Straight Connector 48"/>
          <p:cNvCxnSpPr>
            <a:stCxn id="8" idx="1"/>
            <a:endCxn id="17" idx="2"/>
          </p:cNvCxnSpPr>
          <p:nvPr/>
        </p:nvCxnSpPr>
        <p:spPr>
          <a:xfrm flipV="1">
            <a:off x="1328717" y="2908031"/>
            <a:ext cx="1000310" cy="2478681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8" idx="4"/>
            <a:endCxn id="20" idx="4"/>
          </p:cNvCxnSpPr>
          <p:nvPr/>
        </p:nvCxnSpPr>
        <p:spPr>
          <a:xfrm flipV="1">
            <a:off x="1394791" y="5069342"/>
            <a:ext cx="4189797" cy="47693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91" y="5348611"/>
            <a:ext cx="516866" cy="4832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459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516"/>
    </mc:Choice>
    <mc:Fallback xmlns="">
      <p:transition advTm="55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transmitter selection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15</a:t>
            </a:fld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61686" y="357819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007008" y="364997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524002" y="5235847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noFill/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423593" y="393468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1963092" y="4376631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3537906" y="297347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571282" y="4376631"/>
            <a:ext cx="186885" cy="186940"/>
          </a:xfrm>
          <a:prstGeom prst="ellipse">
            <a:avLst/>
          </a:prstGeom>
          <a:solidFill>
            <a:schemeClr val="accent5"/>
          </a:solidFill>
          <a:ln>
            <a:noFill/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2812402" y="438001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2019150" y="512077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4309907" y="358820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4410483" y="518183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26"/>
          <p:cNvSpPr>
            <a:spLocks noChangeArrowheads="1"/>
          </p:cNvSpPr>
          <p:nvPr/>
        </p:nvSpPr>
        <p:spPr bwMode="auto">
          <a:xfrm>
            <a:off x="1982853" y="3044466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3537907" y="3578195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5758128" y="3711027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29"/>
          <p:cNvSpPr>
            <a:spLocks noChangeArrowheads="1"/>
          </p:cNvSpPr>
          <p:nvPr/>
        </p:nvSpPr>
        <p:spPr bwMode="auto">
          <a:xfrm>
            <a:off x="5144971" y="5112307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30"/>
          <p:cNvSpPr>
            <a:spLocks noChangeArrowheads="1"/>
          </p:cNvSpPr>
          <p:nvPr/>
        </p:nvSpPr>
        <p:spPr bwMode="auto">
          <a:xfrm>
            <a:off x="3668957" y="514237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3668958" y="434342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7"/>
          <p:cNvSpPr>
            <a:spLocks noChangeArrowheads="1"/>
          </p:cNvSpPr>
          <p:nvPr/>
        </p:nvSpPr>
        <p:spPr bwMode="auto">
          <a:xfrm>
            <a:off x="4327913" y="299469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Oval 7"/>
          <p:cNvSpPr>
            <a:spLocks noChangeArrowheads="1"/>
          </p:cNvSpPr>
          <p:nvPr/>
        </p:nvSpPr>
        <p:spPr bwMode="auto">
          <a:xfrm>
            <a:off x="5229835" y="367968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6690382" y="5805264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2785794" y="518183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5941559" y="5060380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Oval 7"/>
          <p:cNvSpPr>
            <a:spLocks noChangeArrowheads="1"/>
          </p:cNvSpPr>
          <p:nvPr/>
        </p:nvSpPr>
        <p:spPr bwMode="auto">
          <a:xfrm>
            <a:off x="5941559" y="4307573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4392124" y="4385020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Oval 7"/>
          <p:cNvSpPr>
            <a:spLocks noChangeArrowheads="1"/>
          </p:cNvSpPr>
          <p:nvPr/>
        </p:nvSpPr>
        <p:spPr bwMode="auto">
          <a:xfrm>
            <a:off x="5754674" y="3051690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noFill/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Oval 7"/>
          <p:cNvSpPr>
            <a:spLocks noChangeArrowheads="1"/>
          </p:cNvSpPr>
          <p:nvPr/>
        </p:nvSpPr>
        <p:spPr bwMode="auto">
          <a:xfrm>
            <a:off x="5192162" y="437763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877267" y="5323912"/>
            <a:ext cx="471651" cy="5055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9" idx="0"/>
          </p:cNvCxnSpPr>
          <p:nvPr/>
        </p:nvCxnSpPr>
        <p:spPr>
          <a:xfrm flipV="1">
            <a:off x="2169738" y="3051691"/>
            <a:ext cx="3678379" cy="86247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7" idx="4"/>
            <a:endCxn id="8" idx="2"/>
          </p:cNvCxnSpPr>
          <p:nvPr/>
        </p:nvCxnSpPr>
        <p:spPr>
          <a:xfrm flipH="1">
            <a:off x="1524001" y="3231407"/>
            <a:ext cx="552294" cy="2097911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5"/>
            <a:endCxn id="20" idx="3"/>
          </p:cNvCxnSpPr>
          <p:nvPr/>
        </p:nvCxnSpPr>
        <p:spPr>
          <a:xfrm flipV="1">
            <a:off x="1683517" y="5271870"/>
            <a:ext cx="3488822" cy="123540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0" idx="5"/>
            <a:endCxn id="12" idx="5"/>
          </p:cNvCxnSpPr>
          <p:nvPr/>
        </p:nvCxnSpPr>
        <p:spPr>
          <a:xfrm flipV="1">
            <a:off x="5304487" y="4536194"/>
            <a:ext cx="1426311" cy="735676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9" idx="5"/>
            <a:endCxn id="12" idx="0"/>
          </p:cNvCxnSpPr>
          <p:nvPr/>
        </p:nvCxnSpPr>
        <p:spPr>
          <a:xfrm>
            <a:off x="5914190" y="3211253"/>
            <a:ext cx="750535" cy="1165378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512501" y="6103706"/>
            <a:ext cx="2034435" cy="61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1"/>
                </a:solidFill>
                <a:latin typeface="Calibri" panose="020F0502020204030204" pitchFamily="34" charset="0"/>
              </a:rPr>
              <a:t>Passive device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5"/>
                </a:solidFill>
                <a:latin typeface="Calibri" panose="020F0502020204030204" pitchFamily="34" charset="0"/>
              </a:rPr>
              <a:t>Transmitter device</a:t>
            </a:r>
          </a:p>
        </p:txBody>
      </p:sp>
      <p:sp>
        <p:nvSpPr>
          <p:cNvPr id="48" name="Oval 32"/>
          <p:cNvSpPr>
            <a:spLocks noChangeArrowheads="1"/>
          </p:cNvSpPr>
          <p:nvPr/>
        </p:nvSpPr>
        <p:spPr bwMode="auto">
          <a:xfrm>
            <a:off x="117838" y="6146424"/>
            <a:ext cx="205215" cy="205276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49" name="Oval 33"/>
          <p:cNvSpPr>
            <a:spLocks noChangeArrowheads="1"/>
          </p:cNvSpPr>
          <p:nvPr/>
        </p:nvSpPr>
        <p:spPr bwMode="auto">
          <a:xfrm>
            <a:off x="117838" y="6403227"/>
            <a:ext cx="205215" cy="205276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0" name="Straight Connector 49"/>
          <p:cNvCxnSpPr>
            <a:stCxn id="34" idx="3"/>
            <a:endCxn id="8" idx="4"/>
          </p:cNvCxnSpPr>
          <p:nvPr/>
        </p:nvCxnSpPr>
        <p:spPr>
          <a:xfrm flipH="1" flipV="1">
            <a:off x="1617445" y="5422787"/>
            <a:ext cx="5100306" cy="54204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2" idx="5"/>
            <a:endCxn id="34" idx="7"/>
          </p:cNvCxnSpPr>
          <p:nvPr/>
        </p:nvCxnSpPr>
        <p:spPr>
          <a:xfrm>
            <a:off x="6730798" y="4536194"/>
            <a:ext cx="119100" cy="129644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30277" y="5705784"/>
            <a:ext cx="516866" cy="4832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20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51"/>
    </mc:Choice>
    <mc:Fallback xmlns="">
      <p:transition advTm="60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transmitter selection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16</a:t>
            </a:fld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59349" y="366207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007008" y="364997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355453" y="5191007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noFill/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905844" y="297451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1963092" y="4376631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3537906" y="297347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571282" y="4376631"/>
            <a:ext cx="186885" cy="186940"/>
          </a:xfrm>
          <a:prstGeom prst="ellipse">
            <a:avLst/>
          </a:prstGeom>
          <a:solidFill>
            <a:schemeClr val="accent5"/>
          </a:solidFill>
          <a:ln>
            <a:noFill/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2812402" y="438001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2019150" y="512077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4410483" y="361916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4410483" y="518183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26"/>
          <p:cNvSpPr>
            <a:spLocks noChangeArrowheads="1"/>
          </p:cNvSpPr>
          <p:nvPr/>
        </p:nvSpPr>
        <p:spPr bwMode="auto">
          <a:xfrm>
            <a:off x="1982853" y="3044466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27"/>
          <p:cNvSpPr>
            <a:spLocks noChangeArrowheads="1"/>
          </p:cNvSpPr>
          <p:nvPr/>
        </p:nvSpPr>
        <p:spPr bwMode="auto">
          <a:xfrm>
            <a:off x="3537907" y="3578195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5941559" y="3648236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29"/>
          <p:cNvSpPr>
            <a:spLocks noChangeArrowheads="1"/>
          </p:cNvSpPr>
          <p:nvPr/>
        </p:nvSpPr>
        <p:spPr bwMode="auto">
          <a:xfrm>
            <a:off x="5144971" y="5112307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30"/>
          <p:cNvSpPr>
            <a:spLocks noChangeArrowheads="1"/>
          </p:cNvSpPr>
          <p:nvPr/>
        </p:nvSpPr>
        <p:spPr bwMode="auto">
          <a:xfrm>
            <a:off x="3668957" y="5142377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3594499" y="4401043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7"/>
          <p:cNvSpPr>
            <a:spLocks noChangeArrowheads="1"/>
          </p:cNvSpPr>
          <p:nvPr/>
        </p:nvSpPr>
        <p:spPr bwMode="auto">
          <a:xfrm>
            <a:off x="4410483" y="2923426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Oval 7"/>
          <p:cNvSpPr>
            <a:spLocks noChangeArrowheads="1"/>
          </p:cNvSpPr>
          <p:nvPr/>
        </p:nvSpPr>
        <p:spPr bwMode="auto">
          <a:xfrm>
            <a:off x="5151044" y="3619168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Oval 7"/>
          <p:cNvSpPr>
            <a:spLocks noChangeArrowheads="1"/>
          </p:cNvSpPr>
          <p:nvPr/>
        </p:nvSpPr>
        <p:spPr bwMode="auto">
          <a:xfrm>
            <a:off x="6607893" y="5088365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noFill/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2785794" y="5181835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5941559" y="5060380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Oval 7"/>
          <p:cNvSpPr>
            <a:spLocks noChangeArrowheads="1"/>
          </p:cNvSpPr>
          <p:nvPr/>
        </p:nvSpPr>
        <p:spPr bwMode="auto">
          <a:xfrm>
            <a:off x="5938893" y="4401043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4392124" y="4385020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Oval 7"/>
          <p:cNvSpPr>
            <a:spLocks noChangeArrowheads="1"/>
          </p:cNvSpPr>
          <p:nvPr/>
        </p:nvSpPr>
        <p:spPr bwMode="auto">
          <a:xfrm>
            <a:off x="5924159" y="2942164"/>
            <a:ext cx="186885" cy="186940"/>
          </a:xfrm>
          <a:prstGeom prst="ellipse">
            <a:avLst/>
          </a:prstGeom>
          <a:solidFill>
            <a:schemeClr val="accent5"/>
          </a:solidFill>
          <a:ln w="31750" algn="in">
            <a:noFill/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Oval 7"/>
          <p:cNvSpPr>
            <a:spLocks noChangeArrowheads="1"/>
          </p:cNvSpPr>
          <p:nvPr/>
        </p:nvSpPr>
        <p:spPr bwMode="auto">
          <a:xfrm>
            <a:off x="5192162" y="4377639"/>
            <a:ext cx="186885" cy="186940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1" name="Straight Connector 40"/>
          <p:cNvCxnSpPr>
            <a:endCxn id="39" idx="2"/>
          </p:cNvCxnSpPr>
          <p:nvPr/>
        </p:nvCxnSpPr>
        <p:spPr>
          <a:xfrm flipV="1">
            <a:off x="2169738" y="3035634"/>
            <a:ext cx="3754421" cy="102304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8" idx="1"/>
            <a:endCxn id="17" idx="3"/>
          </p:cNvCxnSpPr>
          <p:nvPr/>
        </p:nvCxnSpPr>
        <p:spPr>
          <a:xfrm flipV="1">
            <a:off x="1382821" y="3204030"/>
            <a:ext cx="627400" cy="2014355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2" idx="7"/>
            <a:endCxn id="39" idx="5"/>
          </p:cNvCxnSpPr>
          <p:nvPr/>
        </p:nvCxnSpPr>
        <p:spPr>
          <a:xfrm flipH="1" flipV="1">
            <a:off x="6083675" y="3101728"/>
            <a:ext cx="647123" cy="1302281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2" idx="5"/>
            <a:endCxn id="34" idx="0"/>
          </p:cNvCxnSpPr>
          <p:nvPr/>
        </p:nvCxnSpPr>
        <p:spPr>
          <a:xfrm flipH="1">
            <a:off x="6701335" y="4536195"/>
            <a:ext cx="29462" cy="552171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4" idx="4"/>
            <a:endCxn id="8" idx="5"/>
          </p:cNvCxnSpPr>
          <p:nvPr/>
        </p:nvCxnSpPr>
        <p:spPr>
          <a:xfrm flipH="1">
            <a:off x="1514969" y="5275306"/>
            <a:ext cx="5186367" cy="75265"/>
          </a:xfrm>
          <a:prstGeom prst="line">
            <a:avLst/>
          </a:prstGeom>
          <a:ln w="1905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512501" y="6103706"/>
            <a:ext cx="2034435" cy="61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1"/>
                </a:solidFill>
                <a:latin typeface="Calibri" panose="020F0502020204030204" pitchFamily="34" charset="0"/>
              </a:rPr>
              <a:t>Passive device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>
                <a:solidFill>
                  <a:schemeClr val="accent5"/>
                </a:solidFill>
                <a:latin typeface="Calibri" panose="020F0502020204030204" pitchFamily="34" charset="0"/>
              </a:rPr>
              <a:t>Transmitter device</a:t>
            </a:r>
          </a:p>
        </p:txBody>
      </p:sp>
      <p:sp>
        <p:nvSpPr>
          <p:cNvPr id="47" name="Oval 32"/>
          <p:cNvSpPr>
            <a:spLocks noChangeArrowheads="1"/>
          </p:cNvSpPr>
          <p:nvPr/>
        </p:nvSpPr>
        <p:spPr bwMode="auto">
          <a:xfrm>
            <a:off x="117838" y="6146424"/>
            <a:ext cx="205215" cy="205276"/>
          </a:xfrm>
          <a:prstGeom prst="ellipse">
            <a:avLst/>
          </a:prstGeom>
          <a:solidFill>
            <a:schemeClr val="accent1"/>
          </a:solidFill>
          <a:ln w="31750" algn="in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48" name="Oval 33"/>
          <p:cNvSpPr>
            <a:spLocks noChangeArrowheads="1"/>
          </p:cNvSpPr>
          <p:nvPr/>
        </p:nvSpPr>
        <p:spPr bwMode="auto">
          <a:xfrm>
            <a:off x="117838" y="6403227"/>
            <a:ext cx="205215" cy="205276"/>
          </a:xfrm>
          <a:prstGeom prst="ellipse">
            <a:avLst/>
          </a:prstGeom>
          <a:solidFill>
            <a:schemeClr val="accent5"/>
          </a:solidFill>
          <a:ln w="31750" algn="in">
            <a:solidFill>
              <a:schemeClr val="accent5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39682" y="3110366"/>
            <a:ext cx="4079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Stop at the specified number of transmitters</a:t>
            </a:r>
          </a:p>
        </p:txBody>
      </p:sp>
    </p:spTree>
    <p:extLst>
      <p:ext uri="{BB962C8B-B14F-4D97-AF65-F5344CB8AC3E}">
        <p14:creationId xmlns:p14="http://schemas.microsoft.com/office/powerpoint/2010/main" val="194274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7704"/>
    </mc:Choice>
    <mc:Fallback xmlns="">
      <p:transition advTm="770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Simulations and real experiments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71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1559"/>
    </mc:Choice>
    <mc:Fallback xmlns="">
      <p:transition advTm="1155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351" y="180910"/>
            <a:ext cx="9144001" cy="900552"/>
          </a:xfrm>
        </p:spPr>
        <p:txBody>
          <a:bodyPr/>
          <a:lstStyle/>
          <a:p>
            <a:r>
              <a:rPr lang="en-US" dirty="0" smtClean="0"/>
              <a:t>Simulations: </a:t>
            </a:r>
            <a:r>
              <a:rPr lang="en-US" altLang="ja-JP" dirty="0"/>
              <a:t>various device </a:t>
            </a:r>
            <a:r>
              <a:rPr lang="en-US" altLang="ja-JP" dirty="0" smtClean="0"/>
              <a:t>layouts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2791" y="6307173"/>
            <a:ext cx="2743200" cy="365125"/>
          </a:xfrm>
        </p:spPr>
        <p:txBody>
          <a:bodyPr/>
          <a:lstStyle/>
          <a:p>
            <a:fld id="{2A013F82-EE5E-44EE-A61D-E31C6657F26F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586" name="Group 585"/>
          <p:cNvGrpSpPr/>
          <p:nvPr/>
        </p:nvGrpSpPr>
        <p:grpSpPr>
          <a:xfrm>
            <a:off x="1647947" y="1768671"/>
            <a:ext cx="1379056" cy="1133686"/>
            <a:chOff x="1485900" y="3068960"/>
            <a:chExt cx="1379056" cy="1133686"/>
          </a:xfrm>
        </p:grpSpPr>
        <p:sp>
          <p:nvSpPr>
            <p:cNvPr id="5" name="Oval 4"/>
            <p:cNvSpPr/>
            <p:nvPr/>
          </p:nvSpPr>
          <p:spPr>
            <a:xfrm>
              <a:off x="1557908" y="30770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786632" y="308786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979435" y="306896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557908" y="329307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866017" y="413063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674304" y="373040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710308" y="32294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939032" y="324026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131835" y="322136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710308" y="344547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939032" y="34244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015108" y="396041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830013" y="38012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091432" y="339266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284235" y="337376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862708" y="359787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091432" y="35768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254684" y="36488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642110" y="357648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443667" y="316825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631492" y="340976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555977" y="391772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047705" y="374787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368096" y="369148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1485900" y="376523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328964" y="318354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589035" y="367856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862708" y="389844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200244" y="397045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2559484" y="39536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319908" y="38390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792948" y="37495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783892" y="311992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319908" y="405507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548632" y="40340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2711884" y="41060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8" name="Group 577"/>
          <p:cNvGrpSpPr/>
          <p:nvPr/>
        </p:nvGrpSpPr>
        <p:grpSpPr>
          <a:xfrm>
            <a:off x="6876735" y="1646500"/>
            <a:ext cx="1221877" cy="1160217"/>
            <a:chOff x="4870276" y="2844847"/>
            <a:chExt cx="1221877" cy="1160217"/>
          </a:xfrm>
          <a:solidFill>
            <a:schemeClr val="tx1"/>
          </a:solidFill>
        </p:grpSpPr>
        <p:sp>
          <p:nvSpPr>
            <p:cNvPr id="79" name="Oval 78"/>
            <p:cNvSpPr/>
            <p:nvPr/>
          </p:nvSpPr>
          <p:spPr>
            <a:xfrm>
              <a:off x="4998398" y="3049694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5109607" y="2969592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5229612" y="2874114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882423" y="3189805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5744144" y="3900533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5299999" y="3561128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4870276" y="3339925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257105" y="3270174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5362482" y="2858657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4882423" y="3521591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5510549" y="3113608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5455598" y="3933056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5416168" y="3661180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5386866" y="3139546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5634837" y="3167717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5260159" y="3396430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5646470" y="3595490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5718478" y="3491753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5495352" y="2851058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5808586" y="2933588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5951809" y="3177621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5042278" y="3842441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5546171" y="3653167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5704761" y="3322957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4945308" y="3749743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5640734" y="2844847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6020145" y="3320917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302845" y="3932333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5603930" y="3928462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5960985" y="3785169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6020145" y="3490416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4902863" y="3641873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5915846" y="3034355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140855" y="3900533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5842721" y="3856454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6014136" y="3641873"/>
              <a:ext cx="72008" cy="720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6" name="Group 575"/>
          <p:cNvGrpSpPr/>
          <p:nvPr/>
        </p:nvGrpSpPr>
        <p:grpSpPr>
          <a:xfrm>
            <a:off x="9398329" y="1860604"/>
            <a:ext cx="1199238" cy="1013257"/>
            <a:chOff x="6335334" y="2991807"/>
            <a:chExt cx="1199238" cy="1013257"/>
          </a:xfrm>
        </p:grpSpPr>
        <p:sp>
          <p:nvSpPr>
            <p:cNvPr id="117" name="Oval 116"/>
            <p:cNvSpPr/>
            <p:nvPr/>
          </p:nvSpPr>
          <p:spPr>
            <a:xfrm>
              <a:off x="6342634" y="301619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6429325" y="300968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6514906" y="301575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6347288" y="310859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6426404" y="310636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6514906" y="310867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6601103" y="301143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6596760" y="310266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6771229" y="301213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6857920" y="300562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6943501" y="301168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6775883" y="310452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6854999" y="310229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6943501" y="310461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7029698" y="300737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7025355" y="309860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7169544" y="299831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7256235" y="299180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7341816" y="299786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7174198" y="309071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7253314" y="308848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7341816" y="309079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7428013" y="299355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7423670" y="308478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6335334" y="329716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6422025" y="329066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6507606" y="329672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6339988" y="338956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6419104" y="338733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6507606" y="338964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6593803" y="329241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6589460" y="338364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6772500" y="32918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6859191" y="328538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6944772" y="32914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6777154" y="338428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6856270" y="33820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6944772" y="338436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7030969" y="32871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7026626" y="337835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7194790" y="329372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7281481" y="328722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7367062" y="329328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7199444" y="338612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7278560" y="338389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7367062" y="338620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7453259" y="328896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7448916" y="338019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6351939" y="355960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6438630" y="355309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6524211" y="355915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6356593" y="365199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6435709" y="364977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6524211" y="365208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6610408" y="355484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6606065" y="364607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>
              <a:off x="6780534" y="355553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>
              <a:off x="6867225" y="354903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6952806" y="355509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6785188" y="364793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6864304" y="364570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6952806" y="364801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7039003" y="35507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7034660" y="364200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7178849" y="354172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7265540" y="353521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7351121" y="354127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7183503" y="36341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7262619" y="36318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7351121" y="363420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7437318" y="353696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7432975" y="362819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6344639" y="384057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6431330" y="383406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6516911" y="384013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6349293" y="393297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6428409" y="39307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6516911" y="393305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6603108" y="38358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6598765" y="392704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6781805" y="383529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6868496" y="38287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6954077" y="383484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6786459" y="39276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6865575" y="392546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6954077" y="392777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7040274" y="38305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7035931" y="392176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7204095" y="383713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7290786" y="383062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7376367" y="38366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7208749" y="392953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7287865" y="392730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7376367" y="392961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7462564" y="383237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7458221" y="392360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4" name="Group 573"/>
          <p:cNvGrpSpPr/>
          <p:nvPr/>
        </p:nvGrpSpPr>
        <p:grpSpPr>
          <a:xfrm>
            <a:off x="4610861" y="4125677"/>
            <a:ext cx="964360" cy="459027"/>
            <a:chOff x="1623323" y="5272522"/>
            <a:chExt cx="964360" cy="459027"/>
          </a:xfrm>
        </p:grpSpPr>
        <p:sp>
          <p:nvSpPr>
            <p:cNvPr id="310" name="Oval 309"/>
            <p:cNvSpPr/>
            <p:nvPr/>
          </p:nvSpPr>
          <p:spPr>
            <a:xfrm>
              <a:off x="1623323" y="527902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Oval 310"/>
            <p:cNvSpPr/>
            <p:nvPr/>
          </p:nvSpPr>
          <p:spPr>
            <a:xfrm>
              <a:off x="1710014" y="527252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>
            <a:xfrm>
              <a:off x="1795595" y="527858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>
              <a:off x="1627977" y="537142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1707093" y="536919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1795595" y="537150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1983363" y="527902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/>
            <p:cNvSpPr/>
            <p:nvPr/>
          </p:nvSpPr>
          <p:spPr>
            <a:xfrm>
              <a:off x="2070054" y="527252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/>
            <p:cNvSpPr/>
            <p:nvPr/>
          </p:nvSpPr>
          <p:spPr>
            <a:xfrm>
              <a:off x="2155635" y="527858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>
              <a:off x="1988017" y="537142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2067133" y="536919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2155635" y="537150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1623323" y="556706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/>
            <p:cNvSpPr/>
            <p:nvPr/>
          </p:nvSpPr>
          <p:spPr>
            <a:xfrm>
              <a:off x="1710014" y="55605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/>
            <p:cNvSpPr/>
            <p:nvPr/>
          </p:nvSpPr>
          <p:spPr>
            <a:xfrm>
              <a:off x="1795595" y="556661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>
              <a:off x="1627977" y="565945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1707093" y="56572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1795595" y="56595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1983363" y="556706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/>
            <p:cNvSpPr/>
            <p:nvPr/>
          </p:nvSpPr>
          <p:spPr>
            <a:xfrm>
              <a:off x="2070054" y="55605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Oval 329"/>
            <p:cNvSpPr/>
            <p:nvPr/>
          </p:nvSpPr>
          <p:spPr>
            <a:xfrm>
              <a:off x="2155635" y="556661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>
              <a:off x="1988017" y="565945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2067133" y="56572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2155635" y="56595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2343403" y="527902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2430094" y="527252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2515675" y="527858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2348057" y="537142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2427173" y="536919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2515675" y="537150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2343403" y="556706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2430094" y="55605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Oval 341"/>
            <p:cNvSpPr/>
            <p:nvPr/>
          </p:nvSpPr>
          <p:spPr>
            <a:xfrm>
              <a:off x="2515675" y="556661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>
              <a:off x="2348057" y="565945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2427173" y="56572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2515675" y="56595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8" name="Group 547"/>
          <p:cNvGrpSpPr/>
          <p:nvPr/>
        </p:nvGrpSpPr>
        <p:grpSpPr>
          <a:xfrm>
            <a:off x="6897018" y="4018460"/>
            <a:ext cx="1020512" cy="1103372"/>
            <a:chOff x="4956583" y="4880979"/>
            <a:chExt cx="1020512" cy="1103372"/>
          </a:xfrm>
        </p:grpSpPr>
        <p:sp>
          <p:nvSpPr>
            <p:cNvPr id="404" name="Oval 403"/>
            <p:cNvSpPr/>
            <p:nvPr/>
          </p:nvSpPr>
          <p:spPr>
            <a:xfrm>
              <a:off x="4960189" y="535099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5046880" y="53444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5132461" y="535055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Oval 406"/>
            <p:cNvSpPr/>
            <p:nvPr/>
          </p:nvSpPr>
          <p:spPr>
            <a:xfrm>
              <a:off x="4964843" y="544339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Oval 407"/>
            <p:cNvSpPr/>
            <p:nvPr/>
          </p:nvSpPr>
          <p:spPr>
            <a:xfrm>
              <a:off x="5043959" y="544116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>
              <a:off x="5132461" y="544347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5214924" y="535362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/>
            <p:cNvSpPr/>
            <p:nvPr/>
          </p:nvSpPr>
          <p:spPr>
            <a:xfrm>
              <a:off x="5301615" y="534711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5387196" y="535317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Oval 412"/>
            <p:cNvSpPr/>
            <p:nvPr/>
          </p:nvSpPr>
          <p:spPr>
            <a:xfrm>
              <a:off x="5219578" y="54460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Oval 413"/>
            <p:cNvSpPr/>
            <p:nvPr/>
          </p:nvSpPr>
          <p:spPr>
            <a:xfrm>
              <a:off x="5298694" y="54437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>
              <a:off x="5387196" y="544610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5473388" y="53513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5560079" y="53448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5645660" y="535088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Oval 418"/>
            <p:cNvSpPr/>
            <p:nvPr/>
          </p:nvSpPr>
          <p:spPr>
            <a:xfrm>
              <a:off x="5478042" y="544373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Oval 419"/>
            <p:cNvSpPr/>
            <p:nvPr/>
          </p:nvSpPr>
          <p:spPr>
            <a:xfrm>
              <a:off x="5557158" y="544150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>
              <a:off x="5645660" y="544381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>
              <a:off x="5728123" y="535395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5814814" y="534745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>
              <a:off x="5900395" y="535351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Oval 424"/>
            <p:cNvSpPr/>
            <p:nvPr/>
          </p:nvSpPr>
          <p:spPr>
            <a:xfrm>
              <a:off x="5732777" y="544635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/>
            <p:cNvSpPr/>
            <p:nvPr/>
          </p:nvSpPr>
          <p:spPr>
            <a:xfrm>
              <a:off x="5811893" y="544412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>
              <a:off x="5900395" y="544643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4961756" y="553897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5048447" y="553246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5134028" y="55385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Oval 430"/>
            <p:cNvSpPr/>
            <p:nvPr/>
          </p:nvSpPr>
          <p:spPr>
            <a:xfrm>
              <a:off x="4966410" y="563137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Oval 431"/>
            <p:cNvSpPr/>
            <p:nvPr/>
          </p:nvSpPr>
          <p:spPr>
            <a:xfrm>
              <a:off x="5045526" y="56291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>
              <a:off x="5134028" y="56314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5216491" y="554159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5303182" y="553509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5388763" y="554115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Oval 436"/>
            <p:cNvSpPr/>
            <p:nvPr/>
          </p:nvSpPr>
          <p:spPr>
            <a:xfrm>
              <a:off x="5221145" y="563399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Oval 437"/>
            <p:cNvSpPr/>
            <p:nvPr/>
          </p:nvSpPr>
          <p:spPr>
            <a:xfrm>
              <a:off x="5300261" y="563176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>
              <a:off x="5388763" y="563407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5474955" y="553931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5561646" y="553280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5647227" y="553886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Oval 442"/>
            <p:cNvSpPr/>
            <p:nvPr/>
          </p:nvSpPr>
          <p:spPr>
            <a:xfrm>
              <a:off x="5479609" y="563170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/>
            <p:cNvSpPr/>
            <p:nvPr/>
          </p:nvSpPr>
          <p:spPr>
            <a:xfrm>
              <a:off x="5558725" y="56294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>
              <a:off x="5647227" y="563179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5729690" y="554193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5816381" y="553542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5901962" y="55414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Oval 448"/>
            <p:cNvSpPr/>
            <p:nvPr/>
          </p:nvSpPr>
          <p:spPr>
            <a:xfrm>
              <a:off x="5734344" y="563433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Oval 449"/>
            <p:cNvSpPr/>
            <p:nvPr/>
          </p:nvSpPr>
          <p:spPr>
            <a:xfrm>
              <a:off x="5813460" y="563210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>
              <a:off x="5901962" y="563441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4963314" y="572140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5050005" y="571489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5135586" y="572095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Oval 454"/>
            <p:cNvSpPr/>
            <p:nvPr/>
          </p:nvSpPr>
          <p:spPr>
            <a:xfrm>
              <a:off x="4967968" y="581380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Oval 455"/>
            <p:cNvSpPr/>
            <p:nvPr/>
          </p:nvSpPr>
          <p:spPr>
            <a:xfrm>
              <a:off x="5047084" y="581157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>
              <a:off x="5135586" y="581388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5218049" y="57240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5304740" y="571752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5390321" y="572358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/>
            <p:cNvSpPr/>
            <p:nvPr/>
          </p:nvSpPr>
          <p:spPr>
            <a:xfrm>
              <a:off x="5222703" y="581642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Oval 461"/>
            <p:cNvSpPr/>
            <p:nvPr/>
          </p:nvSpPr>
          <p:spPr>
            <a:xfrm>
              <a:off x="5301819" y="581419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>
              <a:off x="5390321" y="581650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5476513" y="572174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/>
            <p:cNvSpPr/>
            <p:nvPr/>
          </p:nvSpPr>
          <p:spPr>
            <a:xfrm>
              <a:off x="5563204" y="57152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/>
            <p:cNvSpPr/>
            <p:nvPr/>
          </p:nvSpPr>
          <p:spPr>
            <a:xfrm>
              <a:off x="5648785" y="572129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Oval 466"/>
            <p:cNvSpPr/>
            <p:nvPr/>
          </p:nvSpPr>
          <p:spPr>
            <a:xfrm>
              <a:off x="5481167" y="581413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Oval 467"/>
            <p:cNvSpPr/>
            <p:nvPr/>
          </p:nvSpPr>
          <p:spPr>
            <a:xfrm>
              <a:off x="5560283" y="581190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/>
            <p:cNvSpPr/>
            <p:nvPr/>
          </p:nvSpPr>
          <p:spPr>
            <a:xfrm>
              <a:off x="5648785" y="581422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/>
            <p:cNvSpPr/>
            <p:nvPr/>
          </p:nvSpPr>
          <p:spPr>
            <a:xfrm>
              <a:off x="5731248" y="572436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/>
            <p:cNvSpPr/>
            <p:nvPr/>
          </p:nvSpPr>
          <p:spPr>
            <a:xfrm>
              <a:off x="5817939" y="571785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/>
            <p:cNvSpPr/>
            <p:nvPr/>
          </p:nvSpPr>
          <p:spPr>
            <a:xfrm>
              <a:off x="5903520" y="572392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Oval 472"/>
            <p:cNvSpPr/>
            <p:nvPr/>
          </p:nvSpPr>
          <p:spPr>
            <a:xfrm>
              <a:off x="5735902" y="581676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Oval 473"/>
            <p:cNvSpPr/>
            <p:nvPr/>
          </p:nvSpPr>
          <p:spPr>
            <a:xfrm>
              <a:off x="5815018" y="581453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/>
            <p:cNvSpPr/>
            <p:nvPr/>
          </p:nvSpPr>
          <p:spPr>
            <a:xfrm>
              <a:off x="5903520" y="581684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/>
            <p:cNvSpPr/>
            <p:nvPr/>
          </p:nvSpPr>
          <p:spPr>
            <a:xfrm>
              <a:off x="4964881" y="590938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/>
            <p:cNvSpPr/>
            <p:nvPr/>
          </p:nvSpPr>
          <p:spPr>
            <a:xfrm>
              <a:off x="5051572" y="590287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/>
            <p:cNvSpPr/>
            <p:nvPr/>
          </p:nvSpPr>
          <p:spPr>
            <a:xfrm>
              <a:off x="5137153" y="59089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Oval 478"/>
            <p:cNvSpPr/>
            <p:nvPr/>
          </p:nvSpPr>
          <p:spPr>
            <a:xfrm>
              <a:off x="5219616" y="591200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Oval 479"/>
            <p:cNvSpPr/>
            <p:nvPr/>
          </p:nvSpPr>
          <p:spPr>
            <a:xfrm>
              <a:off x="5306307" y="590549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/>
            <p:cNvSpPr/>
            <p:nvPr/>
          </p:nvSpPr>
          <p:spPr>
            <a:xfrm>
              <a:off x="5391888" y="591155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/>
            <p:cNvSpPr/>
            <p:nvPr/>
          </p:nvSpPr>
          <p:spPr>
            <a:xfrm>
              <a:off x="5478080" y="590971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/>
            <p:cNvSpPr/>
            <p:nvPr/>
          </p:nvSpPr>
          <p:spPr>
            <a:xfrm>
              <a:off x="5564771" y="590321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/>
            <p:cNvSpPr/>
            <p:nvPr/>
          </p:nvSpPr>
          <p:spPr>
            <a:xfrm>
              <a:off x="5650352" y="590927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Oval 484"/>
            <p:cNvSpPr/>
            <p:nvPr/>
          </p:nvSpPr>
          <p:spPr>
            <a:xfrm>
              <a:off x="5732815" y="59123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Oval 485"/>
            <p:cNvSpPr/>
            <p:nvPr/>
          </p:nvSpPr>
          <p:spPr>
            <a:xfrm>
              <a:off x="5819506" y="590583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>
              <a:off x="5905087" y="591189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/>
            <p:cNvSpPr/>
            <p:nvPr/>
          </p:nvSpPr>
          <p:spPr>
            <a:xfrm>
              <a:off x="4956583" y="488748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/>
            <p:cNvSpPr/>
            <p:nvPr/>
          </p:nvSpPr>
          <p:spPr>
            <a:xfrm>
              <a:off x="5043274" y="48809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/>
            <p:cNvSpPr/>
            <p:nvPr/>
          </p:nvSpPr>
          <p:spPr>
            <a:xfrm>
              <a:off x="5128855" y="488704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Oval 490"/>
            <p:cNvSpPr/>
            <p:nvPr/>
          </p:nvSpPr>
          <p:spPr>
            <a:xfrm>
              <a:off x="4961237" y="497988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Oval 491"/>
            <p:cNvSpPr/>
            <p:nvPr/>
          </p:nvSpPr>
          <p:spPr>
            <a:xfrm>
              <a:off x="5040353" y="497765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Oval 492"/>
            <p:cNvSpPr/>
            <p:nvPr/>
          </p:nvSpPr>
          <p:spPr>
            <a:xfrm>
              <a:off x="5128855" y="497996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/>
            <p:cNvSpPr/>
            <p:nvPr/>
          </p:nvSpPr>
          <p:spPr>
            <a:xfrm>
              <a:off x="5211318" y="489011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/>
            <p:cNvSpPr/>
            <p:nvPr/>
          </p:nvSpPr>
          <p:spPr>
            <a:xfrm>
              <a:off x="5298009" y="488360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/>
            <p:cNvSpPr/>
            <p:nvPr/>
          </p:nvSpPr>
          <p:spPr>
            <a:xfrm>
              <a:off x="5383590" y="488966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Oval 496"/>
            <p:cNvSpPr/>
            <p:nvPr/>
          </p:nvSpPr>
          <p:spPr>
            <a:xfrm>
              <a:off x="5215972" y="498250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Oval 497"/>
            <p:cNvSpPr/>
            <p:nvPr/>
          </p:nvSpPr>
          <p:spPr>
            <a:xfrm>
              <a:off x="5295088" y="498027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/>
            <p:cNvSpPr/>
            <p:nvPr/>
          </p:nvSpPr>
          <p:spPr>
            <a:xfrm>
              <a:off x="5383590" y="49825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/>
            <p:cNvSpPr/>
            <p:nvPr/>
          </p:nvSpPr>
          <p:spPr>
            <a:xfrm>
              <a:off x="5469782" y="488782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5556473" y="48813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5642054" y="488737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Oval 502"/>
            <p:cNvSpPr/>
            <p:nvPr/>
          </p:nvSpPr>
          <p:spPr>
            <a:xfrm>
              <a:off x="5474436" y="498022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Oval 503"/>
            <p:cNvSpPr/>
            <p:nvPr/>
          </p:nvSpPr>
          <p:spPr>
            <a:xfrm>
              <a:off x="5553552" y="497799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>
              <a:off x="5642054" y="498030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5724517" y="489044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5811208" y="48839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5896789" y="489000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/>
            <p:cNvSpPr/>
            <p:nvPr/>
          </p:nvSpPr>
          <p:spPr>
            <a:xfrm>
              <a:off x="5729171" y="498284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Oval 509"/>
            <p:cNvSpPr/>
            <p:nvPr/>
          </p:nvSpPr>
          <p:spPr>
            <a:xfrm>
              <a:off x="5808287" y="498061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>
              <a:off x="5896789" y="49829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4958150" y="507546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5044841" y="506895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5130422" y="50750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Oval 514"/>
            <p:cNvSpPr/>
            <p:nvPr/>
          </p:nvSpPr>
          <p:spPr>
            <a:xfrm>
              <a:off x="4962804" y="516785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Oval 515"/>
            <p:cNvSpPr/>
            <p:nvPr/>
          </p:nvSpPr>
          <p:spPr>
            <a:xfrm>
              <a:off x="5041920" y="516563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>
              <a:off x="5130422" y="51679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5212885" y="50780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5299576" y="507158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5385157" y="50776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Oval 520"/>
            <p:cNvSpPr/>
            <p:nvPr/>
          </p:nvSpPr>
          <p:spPr>
            <a:xfrm>
              <a:off x="5217539" y="517048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Oval 521"/>
            <p:cNvSpPr/>
            <p:nvPr/>
          </p:nvSpPr>
          <p:spPr>
            <a:xfrm>
              <a:off x="5296655" y="51682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>
              <a:off x="5385157" y="517056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>
              <a:off x="5471349" y="507580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/>
            <p:cNvSpPr/>
            <p:nvPr/>
          </p:nvSpPr>
          <p:spPr>
            <a:xfrm>
              <a:off x="5558040" y="506929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5643621" y="507535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Oval 526"/>
            <p:cNvSpPr/>
            <p:nvPr/>
          </p:nvSpPr>
          <p:spPr>
            <a:xfrm>
              <a:off x="5476003" y="516819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Oval 527"/>
            <p:cNvSpPr/>
            <p:nvPr/>
          </p:nvSpPr>
          <p:spPr>
            <a:xfrm>
              <a:off x="5555119" y="516596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>
              <a:off x="5643621" y="516828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5726084" y="507842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/>
            <p:cNvSpPr/>
            <p:nvPr/>
          </p:nvSpPr>
          <p:spPr>
            <a:xfrm>
              <a:off x="5812775" y="507191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5898356" y="50779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Oval 532"/>
            <p:cNvSpPr/>
            <p:nvPr/>
          </p:nvSpPr>
          <p:spPr>
            <a:xfrm>
              <a:off x="5730738" y="517082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Oval 533"/>
            <p:cNvSpPr/>
            <p:nvPr/>
          </p:nvSpPr>
          <p:spPr>
            <a:xfrm>
              <a:off x="5809854" y="516859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/>
            <p:cNvSpPr/>
            <p:nvPr/>
          </p:nvSpPr>
          <p:spPr>
            <a:xfrm>
              <a:off x="5898356" y="517090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/>
            <p:cNvSpPr/>
            <p:nvPr/>
          </p:nvSpPr>
          <p:spPr>
            <a:xfrm>
              <a:off x="4959708" y="525789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/>
            <p:cNvSpPr/>
            <p:nvPr/>
          </p:nvSpPr>
          <p:spPr>
            <a:xfrm>
              <a:off x="5046399" y="525138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>
              <a:off x="5131980" y="525744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Oval 538"/>
            <p:cNvSpPr/>
            <p:nvPr/>
          </p:nvSpPr>
          <p:spPr>
            <a:xfrm>
              <a:off x="5214443" y="52605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Oval 539"/>
            <p:cNvSpPr/>
            <p:nvPr/>
          </p:nvSpPr>
          <p:spPr>
            <a:xfrm>
              <a:off x="5301134" y="525401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/>
            <p:cNvSpPr/>
            <p:nvPr/>
          </p:nvSpPr>
          <p:spPr>
            <a:xfrm>
              <a:off x="5386715" y="526007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/>
            <p:cNvSpPr/>
            <p:nvPr/>
          </p:nvSpPr>
          <p:spPr>
            <a:xfrm>
              <a:off x="5472907" y="525823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/>
            <p:cNvSpPr/>
            <p:nvPr/>
          </p:nvSpPr>
          <p:spPr>
            <a:xfrm>
              <a:off x="5559598" y="525172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/>
            <p:cNvSpPr/>
            <p:nvPr/>
          </p:nvSpPr>
          <p:spPr>
            <a:xfrm>
              <a:off x="5645179" y="525778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Oval 544"/>
            <p:cNvSpPr/>
            <p:nvPr/>
          </p:nvSpPr>
          <p:spPr>
            <a:xfrm>
              <a:off x="5727642" y="526085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Oval 545"/>
            <p:cNvSpPr/>
            <p:nvPr/>
          </p:nvSpPr>
          <p:spPr>
            <a:xfrm>
              <a:off x="5814333" y="525434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/>
            <p:cNvSpPr/>
            <p:nvPr/>
          </p:nvSpPr>
          <p:spPr>
            <a:xfrm>
              <a:off x="5899914" y="526040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3" name="Group 572"/>
          <p:cNvGrpSpPr/>
          <p:nvPr/>
        </p:nvGrpSpPr>
        <p:grpSpPr>
          <a:xfrm>
            <a:off x="9254374" y="4229010"/>
            <a:ext cx="1271774" cy="202006"/>
            <a:chOff x="4817095" y="5000118"/>
            <a:chExt cx="1271774" cy="202006"/>
          </a:xfrm>
        </p:grpSpPr>
        <p:sp>
          <p:nvSpPr>
            <p:cNvPr id="390" name="Oval 389"/>
            <p:cNvSpPr/>
            <p:nvPr/>
          </p:nvSpPr>
          <p:spPr>
            <a:xfrm>
              <a:off x="4818092" y="500814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>
              <a:off x="4904783" y="50016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4990364" y="500769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4817095" y="512993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4896211" y="512770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/>
            <p:cNvSpPr/>
            <p:nvPr/>
          </p:nvSpPr>
          <p:spPr>
            <a:xfrm>
              <a:off x="4984713" y="51300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/>
            <p:cNvSpPr/>
            <p:nvPr/>
          </p:nvSpPr>
          <p:spPr>
            <a:xfrm>
              <a:off x="5075139" y="50082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/>
            <p:cNvSpPr/>
            <p:nvPr/>
          </p:nvSpPr>
          <p:spPr>
            <a:xfrm>
              <a:off x="5161830" y="500173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Oval 550"/>
            <p:cNvSpPr/>
            <p:nvPr/>
          </p:nvSpPr>
          <p:spPr>
            <a:xfrm>
              <a:off x="5247411" y="500779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2" name="Oval 551"/>
            <p:cNvSpPr/>
            <p:nvPr/>
          </p:nvSpPr>
          <p:spPr>
            <a:xfrm>
              <a:off x="5074142" y="513003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Oval 552"/>
            <p:cNvSpPr/>
            <p:nvPr/>
          </p:nvSpPr>
          <p:spPr>
            <a:xfrm>
              <a:off x="5153258" y="512780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Oval 553"/>
            <p:cNvSpPr/>
            <p:nvPr/>
          </p:nvSpPr>
          <p:spPr>
            <a:xfrm>
              <a:off x="5241760" y="513011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/>
            <p:cNvSpPr/>
            <p:nvPr/>
          </p:nvSpPr>
          <p:spPr>
            <a:xfrm>
              <a:off x="5333483" y="50080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5420174" y="500153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Oval 556"/>
            <p:cNvSpPr/>
            <p:nvPr/>
          </p:nvSpPr>
          <p:spPr>
            <a:xfrm>
              <a:off x="5505755" y="500759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Oval 557"/>
            <p:cNvSpPr/>
            <p:nvPr/>
          </p:nvSpPr>
          <p:spPr>
            <a:xfrm>
              <a:off x="5332486" y="512983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>
              <a:off x="5411602" y="512760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/>
            <p:cNvSpPr/>
            <p:nvPr/>
          </p:nvSpPr>
          <p:spPr>
            <a:xfrm>
              <a:off x="5500104" y="512991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/>
            <p:cNvSpPr/>
            <p:nvPr/>
          </p:nvSpPr>
          <p:spPr>
            <a:xfrm>
              <a:off x="5590530" y="500814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5677221" y="50016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Oval 562"/>
            <p:cNvSpPr/>
            <p:nvPr/>
          </p:nvSpPr>
          <p:spPr>
            <a:xfrm>
              <a:off x="5762802" y="500769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Oval 563"/>
            <p:cNvSpPr/>
            <p:nvPr/>
          </p:nvSpPr>
          <p:spPr>
            <a:xfrm>
              <a:off x="5589533" y="512993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>
              <a:off x="5668649" y="512770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/>
            <p:cNvSpPr/>
            <p:nvPr/>
          </p:nvSpPr>
          <p:spPr>
            <a:xfrm>
              <a:off x="5757151" y="51300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5844589" y="500662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5931280" y="500011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Oval 568"/>
            <p:cNvSpPr/>
            <p:nvPr/>
          </p:nvSpPr>
          <p:spPr>
            <a:xfrm>
              <a:off x="6016861" y="50061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Oval 569"/>
            <p:cNvSpPr/>
            <p:nvPr/>
          </p:nvSpPr>
          <p:spPr>
            <a:xfrm>
              <a:off x="5843592" y="512841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/>
            <p:cNvSpPr/>
            <p:nvPr/>
          </p:nvSpPr>
          <p:spPr>
            <a:xfrm>
              <a:off x="5922708" y="51261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/>
            <p:cNvSpPr/>
            <p:nvPr/>
          </p:nvSpPr>
          <p:spPr>
            <a:xfrm>
              <a:off x="6011210" y="512850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5" name="TextBox 574"/>
          <p:cNvSpPr txBox="1"/>
          <p:nvPr/>
        </p:nvSpPr>
        <p:spPr>
          <a:xfrm>
            <a:off x="8712228" y="1081579"/>
            <a:ext cx="25737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Cafeteria</a:t>
            </a:r>
          </a:p>
          <a:p>
            <a:pPr algn="ctr"/>
            <a:r>
              <a:rPr lang="en-US" dirty="0" smtClean="0"/>
              <a:t>(36 </a:t>
            </a:r>
            <a:r>
              <a:rPr lang="en-US" dirty="0"/>
              <a:t>tables, 4x2 each)</a:t>
            </a:r>
          </a:p>
        </p:txBody>
      </p:sp>
      <p:grpSp>
        <p:nvGrpSpPr>
          <p:cNvPr id="585" name="Group 584"/>
          <p:cNvGrpSpPr/>
          <p:nvPr/>
        </p:nvGrpSpPr>
        <p:grpSpPr>
          <a:xfrm>
            <a:off x="4576704" y="1571109"/>
            <a:ext cx="1238369" cy="1172205"/>
            <a:chOff x="3334355" y="2976875"/>
            <a:chExt cx="1238369" cy="1172205"/>
          </a:xfrm>
        </p:grpSpPr>
        <p:sp>
          <p:nvSpPr>
            <p:cNvPr id="41" name="Oval 40"/>
            <p:cNvSpPr/>
            <p:nvPr/>
          </p:nvSpPr>
          <p:spPr>
            <a:xfrm>
              <a:off x="3502124" y="30770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572201" y="303549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923651" y="306896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614763" y="310099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618520" y="373040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518366" y="31796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3447184" y="29965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971736" y="297687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334355" y="356134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518303" y="378484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063929" y="29965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081787" y="312366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3711704" y="362319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3511116" y="362520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4198900" y="36488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3586326" y="357648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4011648" y="306266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228120" y="35511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500193" y="391772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4312312" y="369148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430116" y="376523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4007740" y="314866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4402813" y="372393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4219684" y="378490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4330805" y="346043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4500716" y="365092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4240304" y="346821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4375338" y="35739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3848044" y="399737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3896129" y="39052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Oval 580"/>
            <p:cNvSpPr/>
            <p:nvPr/>
          </p:nvSpPr>
          <p:spPr>
            <a:xfrm>
              <a:off x="3988322" y="392499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Oval 581"/>
            <p:cNvSpPr/>
            <p:nvPr/>
          </p:nvSpPr>
          <p:spPr>
            <a:xfrm>
              <a:off x="4006180" y="405207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>
              <a:off x="3936041" y="399107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3932133" y="407707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8" name="Group 597"/>
          <p:cNvGrpSpPr/>
          <p:nvPr/>
        </p:nvGrpSpPr>
        <p:grpSpPr>
          <a:xfrm>
            <a:off x="1361033" y="3667644"/>
            <a:ext cx="1757517" cy="1512168"/>
            <a:chOff x="7865287" y="2708920"/>
            <a:chExt cx="1757517" cy="1512168"/>
          </a:xfrm>
        </p:grpSpPr>
        <p:sp>
          <p:nvSpPr>
            <p:cNvPr id="357" name="Oval 356"/>
            <p:cNvSpPr/>
            <p:nvPr/>
          </p:nvSpPr>
          <p:spPr>
            <a:xfrm>
              <a:off x="7908181" y="347296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7865287" y="318201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/>
            <p:cNvSpPr/>
            <p:nvPr/>
          </p:nvSpPr>
          <p:spPr>
            <a:xfrm>
              <a:off x="8118731" y="302544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/>
            <p:cNvSpPr/>
            <p:nvPr/>
          </p:nvSpPr>
          <p:spPr>
            <a:xfrm>
              <a:off x="8024350" y="357301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>
              <a:off x="7995048" y="305138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8243019" y="307955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7868341" y="330826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8254652" y="350732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/>
            <p:cNvSpPr/>
            <p:nvPr/>
          </p:nvSpPr>
          <p:spPr>
            <a:xfrm>
              <a:off x="8326660" y="340358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/>
            <p:cNvSpPr/>
            <p:nvPr/>
          </p:nvSpPr>
          <p:spPr>
            <a:xfrm>
              <a:off x="8154353" y="356500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>
              <a:off x="8312943" y="323479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8585578" y="315644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8542684" y="286548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8796128" y="270892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/>
            <p:cNvSpPr/>
            <p:nvPr/>
          </p:nvSpPr>
          <p:spPr>
            <a:xfrm>
              <a:off x="8701747" y="325649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Oval 371"/>
            <p:cNvSpPr/>
            <p:nvPr/>
          </p:nvSpPr>
          <p:spPr>
            <a:xfrm>
              <a:off x="8672445" y="273485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>
              <a:off x="8920416" y="276302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8545738" y="299174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8932049" y="319080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9004057" y="308706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Oval 376"/>
            <p:cNvSpPr/>
            <p:nvPr/>
          </p:nvSpPr>
          <p:spPr>
            <a:xfrm>
              <a:off x="8831750" y="32484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Oval 377"/>
            <p:cNvSpPr/>
            <p:nvPr/>
          </p:nvSpPr>
          <p:spPr>
            <a:xfrm>
              <a:off x="8990340" y="291826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>
              <a:off x="8412237" y="40490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/>
            <p:cNvSpPr/>
            <p:nvPr/>
          </p:nvSpPr>
          <p:spPr>
            <a:xfrm>
              <a:off x="8369343" y="375807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/>
            <p:cNvSpPr/>
            <p:nvPr/>
          </p:nvSpPr>
          <p:spPr>
            <a:xfrm>
              <a:off x="8622787" y="360150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/>
            <p:cNvSpPr/>
            <p:nvPr/>
          </p:nvSpPr>
          <p:spPr>
            <a:xfrm>
              <a:off x="8528406" y="414908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Oval 382"/>
            <p:cNvSpPr/>
            <p:nvPr/>
          </p:nvSpPr>
          <p:spPr>
            <a:xfrm>
              <a:off x="8499104" y="362744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Oval 383"/>
            <p:cNvSpPr/>
            <p:nvPr/>
          </p:nvSpPr>
          <p:spPr>
            <a:xfrm>
              <a:off x="8747075" y="36556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>
              <a:off x="8372397" y="388433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>
              <a:off x="8758708" y="40833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/>
            <p:cNvSpPr/>
            <p:nvPr/>
          </p:nvSpPr>
          <p:spPr>
            <a:xfrm>
              <a:off x="8830716" y="397965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8658409" y="414106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/>
            <p:cNvSpPr/>
            <p:nvPr/>
          </p:nvSpPr>
          <p:spPr>
            <a:xfrm>
              <a:off x="8816999" y="381085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Oval 586"/>
            <p:cNvSpPr/>
            <p:nvPr/>
          </p:nvSpPr>
          <p:spPr>
            <a:xfrm>
              <a:off x="9132317" y="390501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Oval 587"/>
            <p:cNvSpPr/>
            <p:nvPr/>
          </p:nvSpPr>
          <p:spPr>
            <a:xfrm>
              <a:off x="9089423" y="361405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>
              <a:off x="9342867" y="345749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9248486" y="400506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9219184" y="348343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9467155" y="351160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Oval 592"/>
            <p:cNvSpPr/>
            <p:nvPr/>
          </p:nvSpPr>
          <p:spPr>
            <a:xfrm>
              <a:off x="9092477" y="374031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Oval 593"/>
            <p:cNvSpPr/>
            <p:nvPr/>
          </p:nvSpPr>
          <p:spPr>
            <a:xfrm>
              <a:off x="9478788" y="393937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>
              <a:off x="9550796" y="383563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9378489" y="399705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9537079" y="36668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9" name="Rectangle 598"/>
          <p:cNvSpPr/>
          <p:nvPr/>
        </p:nvSpPr>
        <p:spPr>
          <a:xfrm>
            <a:off x="1030780" y="1098567"/>
            <a:ext cx="27936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Random</a:t>
            </a:r>
          </a:p>
          <a:p>
            <a:r>
              <a:rPr lang="en-US" dirty="0" smtClean="0"/>
              <a:t>(quadratic </a:t>
            </a:r>
            <a:r>
              <a:rPr lang="en-US" dirty="0"/>
              <a:t>or circular space)</a:t>
            </a:r>
          </a:p>
        </p:txBody>
      </p:sp>
      <p:sp>
        <p:nvSpPr>
          <p:cNvPr id="600" name="TextBox 599"/>
          <p:cNvSpPr txBox="1"/>
          <p:nvPr/>
        </p:nvSpPr>
        <p:spPr>
          <a:xfrm>
            <a:off x="4475119" y="1081579"/>
            <a:ext cx="1505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Clustered</a:t>
            </a:r>
          </a:p>
        </p:txBody>
      </p:sp>
      <p:sp>
        <p:nvSpPr>
          <p:cNvPr id="601" name="TextBox 600"/>
          <p:cNvSpPr txBox="1"/>
          <p:nvPr/>
        </p:nvSpPr>
        <p:spPr>
          <a:xfrm>
            <a:off x="5982922" y="1081462"/>
            <a:ext cx="3066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Concentric </a:t>
            </a:r>
            <a:r>
              <a:rPr lang="en-US" sz="2400" b="1" dirty="0"/>
              <a:t>circles</a:t>
            </a:r>
          </a:p>
        </p:txBody>
      </p:sp>
      <p:sp>
        <p:nvSpPr>
          <p:cNvPr id="602" name="TextBox 601"/>
          <p:cNvSpPr txBox="1"/>
          <p:nvPr/>
        </p:nvSpPr>
        <p:spPr>
          <a:xfrm>
            <a:off x="535803" y="2959272"/>
            <a:ext cx="34748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Banquet</a:t>
            </a:r>
          </a:p>
          <a:p>
            <a:pPr algn="ctr"/>
            <a:r>
              <a:rPr lang="en-US" dirty="0" smtClean="0"/>
              <a:t>(10 </a:t>
            </a:r>
            <a:r>
              <a:rPr lang="en-US" dirty="0"/>
              <a:t>round tables, 12 devices each)</a:t>
            </a:r>
          </a:p>
        </p:txBody>
      </p:sp>
      <p:sp>
        <p:nvSpPr>
          <p:cNvPr id="603" name="TextBox 602"/>
          <p:cNvSpPr txBox="1"/>
          <p:nvPr/>
        </p:nvSpPr>
        <p:spPr>
          <a:xfrm>
            <a:off x="3960259" y="2987137"/>
            <a:ext cx="228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Small </a:t>
            </a:r>
            <a:r>
              <a:rPr lang="en-US" sz="2400" b="1" dirty="0" smtClean="0"/>
              <a:t>restaurant</a:t>
            </a:r>
          </a:p>
          <a:p>
            <a:pPr algn="ctr"/>
            <a:r>
              <a:rPr lang="en-US" sz="1600" dirty="0" smtClean="0"/>
              <a:t>(6 </a:t>
            </a:r>
            <a:r>
              <a:rPr lang="en-US" sz="1600" dirty="0"/>
              <a:t>tables, 3x2 each, 30 occupied randomly)</a:t>
            </a:r>
          </a:p>
        </p:txBody>
      </p:sp>
      <p:sp>
        <p:nvSpPr>
          <p:cNvPr id="604" name="TextBox 603"/>
          <p:cNvSpPr txBox="1"/>
          <p:nvPr/>
        </p:nvSpPr>
        <p:spPr>
          <a:xfrm>
            <a:off x="6300416" y="2987137"/>
            <a:ext cx="22759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Lecture </a:t>
            </a:r>
            <a:r>
              <a:rPr lang="en-US" sz="2400" b="1" dirty="0" smtClean="0"/>
              <a:t>hall</a:t>
            </a:r>
          </a:p>
          <a:p>
            <a:pPr algn="ctr"/>
            <a:r>
              <a:rPr lang="en-US" sz="1600" dirty="0" smtClean="0"/>
              <a:t>20 </a:t>
            </a:r>
            <a:r>
              <a:rPr lang="en-US" sz="1600" dirty="0"/>
              <a:t>x 20 </a:t>
            </a:r>
            <a:r>
              <a:rPr lang="en-US" sz="1600" dirty="0" smtClean="0"/>
              <a:t>seats, </a:t>
            </a:r>
            <a:r>
              <a:rPr lang="en-US" sz="1600" dirty="0"/>
              <a:t>100 occupied randomly</a:t>
            </a:r>
          </a:p>
        </p:txBody>
      </p:sp>
      <p:sp>
        <p:nvSpPr>
          <p:cNvPr id="605" name="TextBox 604"/>
          <p:cNvSpPr txBox="1"/>
          <p:nvPr/>
        </p:nvSpPr>
        <p:spPr>
          <a:xfrm>
            <a:off x="8627994" y="2987137"/>
            <a:ext cx="24477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Conference </a:t>
            </a:r>
            <a:r>
              <a:rPr lang="en-US" sz="2400" b="1" dirty="0" smtClean="0"/>
              <a:t>room</a:t>
            </a:r>
          </a:p>
          <a:p>
            <a:pPr algn="ctr"/>
            <a:r>
              <a:rPr lang="en-US" dirty="0" smtClean="0"/>
              <a:t>(15 </a:t>
            </a:r>
            <a:r>
              <a:rPr lang="en-US" dirty="0"/>
              <a:t>x 2)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116565" y="5432133"/>
            <a:ext cx="9386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ja-JP" sz="2400" dirty="0"/>
              <a:t>We also simulate signal processing inaccuracy, Z-offsets, temperature influence, sampling rate mismatch</a:t>
            </a:r>
          </a:p>
        </p:txBody>
      </p:sp>
    </p:spTree>
    <p:extLst>
      <p:ext uri="{BB962C8B-B14F-4D97-AF65-F5344CB8AC3E}">
        <p14:creationId xmlns:p14="http://schemas.microsoft.com/office/powerpoint/2010/main" val="238432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1158"/>
    </mc:Choice>
    <mc:Fallback xmlns="">
      <p:transition advTm="3115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2198" y="3642916"/>
            <a:ext cx="19234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 passive devices = </a:t>
            </a:r>
            <a:r>
              <a:rPr lang="en-US" altLang="ja-JP" sz="2400" dirty="0"/>
              <a:t>100 </a:t>
            </a:r>
            <a:r>
              <a:rPr lang="en-US" altLang="ja-JP" sz="2400" dirty="0" smtClean="0"/>
              <a:t>microphones+</a:t>
            </a:r>
            <a:r>
              <a:rPr lang="en-US" sz="2400" dirty="0" smtClean="0"/>
              <a:t> </a:t>
            </a:r>
            <a:r>
              <a:rPr lang="en-US" altLang="ja-JP" sz="2400" dirty="0"/>
              <a:t>100 Raspberry </a:t>
            </a:r>
            <a:r>
              <a:rPr lang="en-US" altLang="ja-JP" sz="2400" dirty="0" err="1" smtClean="0"/>
              <a:t>Pis</a:t>
            </a:r>
            <a:endParaRPr lang="en-US" altLang="ja-JP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ja-JP" dirty="0" smtClean="0"/>
              <a:t>Real-world deployment</a:t>
            </a:r>
            <a:endParaRPr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240" y="1582916"/>
            <a:ext cx="10348520" cy="113507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altLang="ja-JP" dirty="0" smtClean="0"/>
              <a:t>Several rooms with different shapes, sizes, acoustic properties</a:t>
            </a:r>
          </a:p>
          <a:p>
            <a:pPr>
              <a:spcBef>
                <a:spcPts val="600"/>
              </a:spcBef>
            </a:pPr>
            <a:r>
              <a:rPr lang="en-US" altLang="ja-JP" dirty="0" smtClean="0"/>
              <a:t>Several background noise types (silent, speech, music)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kumimoji="1" lang="ja-JP" altLang="en-US" smtClean="0"/>
              <a:t>19</a:t>
            </a:fld>
            <a:endParaRPr kumimoji="1" lang="ja-JP" altLang="en-US"/>
          </a:p>
        </p:txBody>
      </p:sp>
      <p:pic>
        <p:nvPicPr>
          <p:cNvPr id="5" name="Experiment photo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32629" y="2908479"/>
            <a:ext cx="7253742" cy="3266925"/>
          </a:xfrm>
          <a:prstGeom prst="rect">
            <a:avLst/>
          </a:prstGeom>
        </p:spPr>
      </p:pic>
      <p:cxnSp>
        <p:nvCxnSpPr>
          <p:cNvPr id="6" name="Straight Arrow Connector 5"/>
          <p:cNvCxnSpPr>
            <a:endCxn id="12" idx="2"/>
          </p:cNvCxnSpPr>
          <p:nvPr/>
        </p:nvCxnSpPr>
        <p:spPr>
          <a:xfrm flipV="1">
            <a:off x="2022230" y="4505276"/>
            <a:ext cx="896052" cy="459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18282" y="3915554"/>
            <a:ext cx="504056" cy="11794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13" idx="2"/>
          </p:cNvCxnSpPr>
          <p:nvPr/>
        </p:nvCxnSpPr>
        <p:spPr>
          <a:xfrm>
            <a:off x="2022230" y="5345723"/>
            <a:ext cx="491878" cy="52805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514108" y="5581908"/>
            <a:ext cx="837532" cy="5837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11" idx="1"/>
            <a:endCxn id="14" idx="6"/>
          </p:cNvCxnSpPr>
          <p:nvPr/>
        </p:nvCxnSpPr>
        <p:spPr>
          <a:xfrm flipH="1">
            <a:off x="6978082" y="4135697"/>
            <a:ext cx="2587177" cy="532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565259" y="3720198"/>
            <a:ext cx="2410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15 </a:t>
            </a:r>
            <a:r>
              <a:rPr lang="en-US" altLang="ja-JP" sz="2400" dirty="0"/>
              <a:t>transmitters </a:t>
            </a:r>
            <a:r>
              <a:rPr lang="en-US" sz="2400" dirty="0" smtClean="0"/>
              <a:t>= 15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smartphones</a:t>
            </a:r>
            <a:endParaRPr lang="en-US" sz="2400" dirty="0"/>
          </a:p>
        </p:txBody>
      </p:sp>
      <p:sp>
        <p:nvSpPr>
          <p:cNvPr id="14" name="Oval 13"/>
          <p:cNvSpPr/>
          <p:nvPr/>
        </p:nvSpPr>
        <p:spPr>
          <a:xfrm>
            <a:off x="6358009" y="3826614"/>
            <a:ext cx="620073" cy="72458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2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846"/>
    </mc:Choice>
    <mc:Fallback xmlns="">
      <p:transition spd="slow" advTm="378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3" grpId="0" animBg="1"/>
      <p:bldP spid="11" grpId="0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759" y="311618"/>
            <a:ext cx="11161712" cy="13255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/>
              <a:t>Addressing recipients based on relative position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sz="3200" dirty="0" smtClean="0"/>
              <a:t>Seated dinner at an event</a:t>
            </a:r>
            <a:endParaRPr kumimoji="1" lang="ja-JP" alt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199" y="1944961"/>
            <a:ext cx="5590309" cy="560113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sz="3200" dirty="0" smtClean="0"/>
              <a:t>Auditorium: </a:t>
            </a:r>
            <a:r>
              <a:rPr lang="en-US" altLang="ja-JP" sz="3200" dirty="0" smtClean="0"/>
              <a:t>distributing exams</a:t>
            </a:r>
            <a:endParaRPr kumimoji="1" lang="ja-JP" altLang="en-US" sz="320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38192" y="2619381"/>
            <a:ext cx="912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Alice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93655" y="4315557"/>
            <a:ext cx="1565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Person of interest</a:t>
            </a:r>
            <a:endParaRPr lang="en-US" sz="2800" dirty="0"/>
          </a:p>
        </p:txBody>
      </p:sp>
      <p:sp>
        <p:nvSpPr>
          <p:cNvPr id="50" name="Freeform 49"/>
          <p:cNvSpPr/>
          <p:nvPr/>
        </p:nvSpPr>
        <p:spPr>
          <a:xfrm>
            <a:off x="2941566" y="4828935"/>
            <a:ext cx="264301" cy="265907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Bottom table"/>
          <p:cNvSpPr/>
          <p:nvPr/>
        </p:nvSpPr>
        <p:spPr>
          <a:xfrm>
            <a:off x="2162508" y="5173318"/>
            <a:ext cx="2440509" cy="679731"/>
          </a:xfrm>
          <a:prstGeom prst="rect">
            <a:avLst/>
          </a:prstGeom>
          <a:solidFill>
            <a:srgbClr val="996633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Freeform 61"/>
          <p:cNvSpPr/>
          <p:nvPr/>
        </p:nvSpPr>
        <p:spPr>
          <a:xfrm>
            <a:off x="2269261" y="4828935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Oval 62"/>
          <p:cNvSpPr/>
          <p:nvPr/>
        </p:nvSpPr>
        <p:spPr>
          <a:xfrm>
            <a:off x="2296972" y="4858040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626945" y="4828935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Oval 66"/>
          <p:cNvSpPr/>
          <p:nvPr/>
        </p:nvSpPr>
        <p:spPr>
          <a:xfrm>
            <a:off x="2654656" y="4858040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693376" y="4828935"/>
            <a:ext cx="264301" cy="265907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Freeform 69"/>
          <p:cNvSpPr/>
          <p:nvPr/>
        </p:nvSpPr>
        <p:spPr>
          <a:xfrm>
            <a:off x="3331241" y="4828935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Oval 70"/>
          <p:cNvSpPr/>
          <p:nvPr/>
        </p:nvSpPr>
        <p:spPr>
          <a:xfrm>
            <a:off x="3358952" y="4858040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4098148" y="4828935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Oval 73"/>
          <p:cNvSpPr/>
          <p:nvPr/>
        </p:nvSpPr>
        <p:spPr>
          <a:xfrm>
            <a:off x="4125859" y="4858040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10800000">
            <a:off x="2627770" y="5947612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Oval 76"/>
          <p:cNvSpPr/>
          <p:nvPr/>
        </p:nvSpPr>
        <p:spPr>
          <a:xfrm rot="10800000">
            <a:off x="2655482" y="5973931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10800000">
            <a:off x="2256420" y="5949824"/>
            <a:ext cx="264301" cy="255143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Freeform 79"/>
          <p:cNvSpPr/>
          <p:nvPr/>
        </p:nvSpPr>
        <p:spPr>
          <a:xfrm rot="10800000">
            <a:off x="3000406" y="5947613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Oval 80"/>
          <p:cNvSpPr/>
          <p:nvPr/>
        </p:nvSpPr>
        <p:spPr>
          <a:xfrm rot="10800000">
            <a:off x="3028118" y="5973932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 rot="10800000">
            <a:off x="3352043" y="5954086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Oval 83"/>
          <p:cNvSpPr/>
          <p:nvPr/>
        </p:nvSpPr>
        <p:spPr>
          <a:xfrm rot="10800000">
            <a:off x="3379755" y="5980405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 rot="10800000">
            <a:off x="3710552" y="5954087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Oval 86"/>
          <p:cNvSpPr/>
          <p:nvPr/>
        </p:nvSpPr>
        <p:spPr>
          <a:xfrm rot="10800000">
            <a:off x="3738264" y="5980406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 rot="10800000">
            <a:off x="4123776" y="5942032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Oval 89"/>
          <p:cNvSpPr/>
          <p:nvPr/>
        </p:nvSpPr>
        <p:spPr>
          <a:xfrm rot="10800000">
            <a:off x="4151488" y="5968351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3015219" y="2917770"/>
            <a:ext cx="264301" cy="265907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Top Table"/>
          <p:cNvSpPr/>
          <p:nvPr/>
        </p:nvSpPr>
        <p:spPr>
          <a:xfrm>
            <a:off x="2165518" y="3262153"/>
            <a:ext cx="2440509" cy="679731"/>
          </a:xfrm>
          <a:prstGeom prst="rect">
            <a:avLst/>
          </a:prstGeom>
          <a:solidFill>
            <a:srgbClr val="996633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Freeform 93"/>
          <p:cNvSpPr/>
          <p:nvPr/>
        </p:nvSpPr>
        <p:spPr>
          <a:xfrm>
            <a:off x="2242022" y="2918788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Oval 94"/>
          <p:cNvSpPr/>
          <p:nvPr/>
        </p:nvSpPr>
        <p:spPr>
          <a:xfrm>
            <a:off x="2269733" y="2947893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2629955" y="2917770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Oval 97"/>
          <p:cNvSpPr/>
          <p:nvPr/>
        </p:nvSpPr>
        <p:spPr>
          <a:xfrm>
            <a:off x="2657666" y="2946875"/>
            <a:ext cx="196037" cy="1960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3788381" y="2917770"/>
            <a:ext cx="264301" cy="265907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Freeform 100"/>
          <p:cNvSpPr/>
          <p:nvPr/>
        </p:nvSpPr>
        <p:spPr>
          <a:xfrm>
            <a:off x="3394674" y="2917459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Oval 101"/>
          <p:cNvSpPr/>
          <p:nvPr/>
        </p:nvSpPr>
        <p:spPr>
          <a:xfrm>
            <a:off x="3422385" y="2946564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4196166" y="2917460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Oval 104"/>
          <p:cNvSpPr/>
          <p:nvPr/>
        </p:nvSpPr>
        <p:spPr>
          <a:xfrm>
            <a:off x="4223877" y="2946565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 rot="10800000">
            <a:off x="2630780" y="4036447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Oval 107"/>
          <p:cNvSpPr/>
          <p:nvPr/>
        </p:nvSpPr>
        <p:spPr>
          <a:xfrm rot="10800000">
            <a:off x="3029053" y="4062607"/>
            <a:ext cx="196037" cy="19603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 rot="10800000">
            <a:off x="2259430" y="4038659"/>
            <a:ext cx="264301" cy="255143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Freeform 110"/>
          <p:cNvSpPr/>
          <p:nvPr/>
        </p:nvSpPr>
        <p:spPr>
          <a:xfrm rot="10800000">
            <a:off x="3003416" y="4036448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Oval 111"/>
          <p:cNvSpPr/>
          <p:nvPr/>
        </p:nvSpPr>
        <p:spPr>
          <a:xfrm rot="10800000">
            <a:off x="2660654" y="4064158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 rot="10800000">
            <a:off x="3394674" y="4042921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Oval 114"/>
          <p:cNvSpPr/>
          <p:nvPr/>
        </p:nvSpPr>
        <p:spPr>
          <a:xfrm rot="10800000">
            <a:off x="3422386" y="4069240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 rot="10800000">
            <a:off x="3794802" y="4042921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Oval 117"/>
          <p:cNvSpPr/>
          <p:nvPr/>
        </p:nvSpPr>
        <p:spPr>
          <a:xfrm rot="10800000">
            <a:off x="3822514" y="4069240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 rot="10800000">
            <a:off x="4225516" y="4029847"/>
            <a:ext cx="251460" cy="251461"/>
          </a:xfrm>
          <a:custGeom>
            <a:avLst/>
            <a:gdLst>
              <a:gd name="connsiteX0" fmla="*/ 0 w 335280"/>
              <a:gd name="connsiteY0" fmla="*/ 264160 h 264160"/>
              <a:gd name="connsiteX1" fmla="*/ 0 w 335280"/>
              <a:gd name="connsiteY1" fmla="*/ 0 h 264160"/>
              <a:gd name="connsiteX2" fmla="*/ 335280 w 335280"/>
              <a:gd name="connsiteY2" fmla="*/ 0 h 264160"/>
              <a:gd name="connsiteX3" fmla="*/ 335280 w 335280"/>
              <a:gd name="connsiteY3" fmla="*/ 26416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264160">
                <a:moveTo>
                  <a:pt x="0" y="264160"/>
                </a:moveTo>
                <a:lnTo>
                  <a:pt x="0" y="0"/>
                </a:lnTo>
                <a:lnTo>
                  <a:pt x="335280" y="0"/>
                </a:lnTo>
                <a:lnTo>
                  <a:pt x="335280" y="26416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Oval 120"/>
          <p:cNvSpPr/>
          <p:nvPr/>
        </p:nvSpPr>
        <p:spPr>
          <a:xfrm rot="10800000">
            <a:off x="4253228" y="4056166"/>
            <a:ext cx="196037" cy="19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endCxn id="111" idx="2"/>
          </p:cNvCxnSpPr>
          <p:nvPr/>
        </p:nvCxnSpPr>
        <p:spPr>
          <a:xfrm flipV="1">
            <a:off x="1587082" y="4287909"/>
            <a:ext cx="1416334" cy="375353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Speaker label"/>
          <p:cNvSpPr txBox="1"/>
          <p:nvPr/>
        </p:nvSpPr>
        <p:spPr>
          <a:xfrm>
            <a:off x="9533752" y="5622216"/>
            <a:ext cx="141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Lecturer</a:t>
            </a:r>
            <a:endParaRPr lang="en-US" sz="2400" dirty="0"/>
          </a:p>
        </p:txBody>
      </p:sp>
      <p:cxnSp>
        <p:nvCxnSpPr>
          <p:cNvPr id="250" name="Straight Arrow Connector 249"/>
          <p:cNvCxnSpPr>
            <a:stCxn id="249" idx="1"/>
            <a:endCxn id="252" idx="6"/>
          </p:cNvCxnSpPr>
          <p:nvPr/>
        </p:nvCxnSpPr>
        <p:spPr>
          <a:xfrm flipH="1" flipV="1">
            <a:off x="8906712" y="5757171"/>
            <a:ext cx="627040" cy="958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1" name="Speaker's table"/>
          <p:cNvSpPr/>
          <p:nvPr/>
        </p:nvSpPr>
        <p:spPr>
          <a:xfrm>
            <a:off x="8329245" y="5228618"/>
            <a:ext cx="944851" cy="324451"/>
          </a:xfrm>
          <a:prstGeom prst="rect">
            <a:avLst/>
          </a:prstGeom>
          <a:solidFill>
            <a:srgbClr val="996633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Speaker (person)"/>
          <p:cNvSpPr/>
          <p:nvPr/>
        </p:nvSpPr>
        <p:spPr>
          <a:xfrm>
            <a:off x="8714956" y="5661293"/>
            <a:ext cx="191756" cy="19175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/>
          <p:cNvCxnSpPr>
            <a:stCxn id="13" idx="3"/>
            <a:endCxn id="98" idx="2"/>
          </p:cNvCxnSpPr>
          <p:nvPr/>
        </p:nvCxnSpPr>
        <p:spPr>
          <a:xfrm>
            <a:off x="1450842" y="2880991"/>
            <a:ext cx="1206824" cy="163903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7334103" y="2748243"/>
            <a:ext cx="2797706" cy="2131537"/>
            <a:chOff x="6814557" y="2797704"/>
            <a:chExt cx="2797706" cy="2131537"/>
          </a:xfrm>
        </p:grpSpPr>
        <p:sp>
          <p:nvSpPr>
            <p:cNvPr id="189" name="Oval 188"/>
            <p:cNvSpPr/>
            <p:nvPr/>
          </p:nvSpPr>
          <p:spPr>
            <a:xfrm>
              <a:off x="6814558" y="2797704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7049720" y="2797704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7284882" y="2797704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6827363" y="3063683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7061361" y="3063683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7295359" y="3063683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7520044" y="2797704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7755206" y="2797704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7990368" y="2797704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7529357" y="3063683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7763355" y="3063683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7997353" y="3063683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8225530" y="2797704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8460692" y="2797704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8695854" y="2797704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8231351" y="3063683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8465349" y="3063683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8699347" y="3063683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8931016" y="2797704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9166178" y="2797704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9401344" y="2797704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8933345" y="3063683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9167343" y="3063683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9401344" y="3063683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>
              <a:off x="6827362" y="3376988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7062524" y="3376988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7297686" y="3376988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6840167" y="364296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7074165" y="364296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>
              <a:off x="7308163" y="364296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7532848" y="3376988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7768010" y="3376988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8003172" y="3376988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7542161" y="364296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/>
            <p:cNvSpPr/>
            <p:nvPr/>
          </p:nvSpPr>
          <p:spPr>
            <a:xfrm>
              <a:off x="7776159" y="364296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Oval 287"/>
            <p:cNvSpPr/>
            <p:nvPr/>
          </p:nvSpPr>
          <p:spPr>
            <a:xfrm>
              <a:off x="8010157" y="364296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>
              <a:off x="8238334" y="3376988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8473496" y="3376988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8708658" y="3376988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8244155" y="364296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/>
            <p:cNvSpPr/>
            <p:nvPr/>
          </p:nvSpPr>
          <p:spPr>
            <a:xfrm>
              <a:off x="8478153" y="364296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/>
            <p:cNvSpPr/>
            <p:nvPr/>
          </p:nvSpPr>
          <p:spPr>
            <a:xfrm>
              <a:off x="8712151" y="364296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>
              <a:off x="8943820" y="3376988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9178982" y="3376988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9414148" y="3376988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8946149" y="364296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Oval 298"/>
            <p:cNvSpPr/>
            <p:nvPr/>
          </p:nvSpPr>
          <p:spPr>
            <a:xfrm>
              <a:off x="9180147" y="364296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/>
            <p:cNvSpPr/>
            <p:nvPr/>
          </p:nvSpPr>
          <p:spPr>
            <a:xfrm>
              <a:off x="9414148" y="364296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>
              <a:off x="6814557" y="3923941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7049719" y="3923941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7284881" y="3923941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6827362" y="4189920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>
              <a:off x="7061360" y="4189920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/>
            <p:nvPr/>
          </p:nvSpPr>
          <p:spPr>
            <a:xfrm>
              <a:off x="7295358" y="4189920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>
              <a:off x="7520043" y="3923941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7755205" y="3923941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>
              <a:off x="7990367" y="3923941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7529356" y="4189920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Oval 310"/>
            <p:cNvSpPr/>
            <p:nvPr/>
          </p:nvSpPr>
          <p:spPr>
            <a:xfrm>
              <a:off x="7763354" y="4189920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>
            <a:xfrm>
              <a:off x="7997352" y="4189920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>
              <a:off x="8225529" y="3923941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8460691" y="3923941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8695853" y="3923941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8231350" y="4189920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/>
            <p:cNvSpPr/>
            <p:nvPr/>
          </p:nvSpPr>
          <p:spPr>
            <a:xfrm>
              <a:off x="8465348" y="4189920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/>
            <p:cNvSpPr/>
            <p:nvPr/>
          </p:nvSpPr>
          <p:spPr>
            <a:xfrm>
              <a:off x="8699346" y="4189920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>
              <a:off x="8931015" y="3923941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9166177" y="3923941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9401343" y="3923941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8933344" y="4189920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/>
            <p:cNvSpPr/>
            <p:nvPr/>
          </p:nvSpPr>
          <p:spPr>
            <a:xfrm>
              <a:off x="9167342" y="4189920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/>
            <p:cNvSpPr/>
            <p:nvPr/>
          </p:nvSpPr>
          <p:spPr>
            <a:xfrm>
              <a:off x="9401343" y="4189920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>
              <a:off x="6814557" y="446514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7049719" y="446514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7284881" y="446514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6827362" y="4731126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/>
            <p:cNvSpPr/>
            <p:nvPr/>
          </p:nvSpPr>
          <p:spPr>
            <a:xfrm>
              <a:off x="7061360" y="4731126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Oval 329"/>
            <p:cNvSpPr/>
            <p:nvPr/>
          </p:nvSpPr>
          <p:spPr>
            <a:xfrm>
              <a:off x="7295358" y="4731126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>
              <a:off x="7520043" y="446514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7755205" y="446514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7990367" y="446514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7529356" y="4731126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7763354" y="4731126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7997352" y="4731126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8225529" y="446514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8460691" y="446514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8695853" y="446514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8231350" y="4731126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8465348" y="4731126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Oval 341"/>
            <p:cNvSpPr/>
            <p:nvPr/>
          </p:nvSpPr>
          <p:spPr>
            <a:xfrm>
              <a:off x="8699346" y="4731126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>
              <a:off x="8931015" y="446514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9166177" y="4465147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9401343" y="4465147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8933344" y="4731126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/>
            <p:cNvSpPr/>
            <p:nvPr/>
          </p:nvSpPr>
          <p:spPr>
            <a:xfrm>
              <a:off x="9167342" y="4731126"/>
              <a:ext cx="198115" cy="1981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Oval 347"/>
            <p:cNvSpPr/>
            <p:nvPr/>
          </p:nvSpPr>
          <p:spPr>
            <a:xfrm>
              <a:off x="9401343" y="4731126"/>
              <a:ext cx="198115" cy="19811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142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715"/>
    </mc:Choice>
    <mc:Fallback xmlns="">
      <p:transition spd="slow" advTm="637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49" grpId="0"/>
      <p:bldP spid="251" grpId="0" animBg="1"/>
      <p:bldP spid="25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160" y="1692024"/>
            <a:ext cx="4530640" cy="4432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8034496" cy="82326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Simulation results (aggregated)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959699" cy="2689608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ja-JP" sz="3000" b="1" dirty="0"/>
              <a:t>Evaluation metric:</a:t>
            </a:r>
            <a:br>
              <a:rPr lang="en-US" altLang="ja-JP" sz="3000" b="1" dirty="0"/>
            </a:br>
            <a:r>
              <a:rPr lang="en-US" altLang="ja-JP" sz="3000" b="1" dirty="0"/>
              <a:t>Interpoint distance error (IPDE)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dirty="0" smtClean="0"/>
              <a:t>Absolute difference between:</a:t>
            </a:r>
          </a:p>
          <a:p>
            <a:pPr>
              <a:spcBef>
                <a:spcPts val="600"/>
              </a:spcBef>
            </a:pPr>
            <a:r>
              <a:rPr lang="en-US" altLang="ja-JP" i="1" dirty="0" smtClean="0"/>
              <a:t>Ground-truth distance</a:t>
            </a:r>
          </a:p>
          <a:p>
            <a:pPr>
              <a:spcBef>
                <a:spcPts val="600"/>
              </a:spcBef>
            </a:pPr>
            <a:r>
              <a:rPr lang="en-US" altLang="ja-JP" i="1" dirty="0" smtClean="0"/>
              <a:t>Estimated </a:t>
            </a:r>
            <a:r>
              <a:rPr lang="en-US" altLang="ja-JP" i="1" dirty="0"/>
              <a:t>distance </a:t>
            </a:r>
            <a:r>
              <a:rPr lang="en-US" altLang="ja-JP" dirty="0"/>
              <a:t>(measured on the output position map)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6583438" y="1147086"/>
            <a:ext cx="5235191" cy="4810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2400" b="1" dirty="0" smtClean="0"/>
              <a:t>Max IPDE vs. number of transmitters</a:t>
            </a:r>
            <a:endParaRPr lang="en-US" sz="2400" b="1" dirty="0"/>
          </a:p>
        </p:txBody>
      </p:sp>
      <p:pic>
        <p:nvPicPr>
          <p:cNvPr id="9" name="Boxplot explanatio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5366" y="2516132"/>
            <a:ext cx="955963" cy="119495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38199" y="5481390"/>
            <a:ext cx="54781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Main </a:t>
            </a:r>
            <a:r>
              <a:rPr lang="en-US" altLang="ja-JP" sz="2400" dirty="0" smtClean="0"/>
              <a:t>takeaway: ≈0.5m max error at 11 tr.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dirty="0" smtClean="0"/>
              <a:t>holds </a:t>
            </a:r>
            <a:r>
              <a:rPr lang="en-US" altLang="ja-JP" sz="2400" dirty="0"/>
              <a:t>for any number of passive </a:t>
            </a:r>
            <a:r>
              <a:rPr lang="en-US" altLang="ja-JP" sz="2400" dirty="0" smtClean="0"/>
              <a:t>devices</a:t>
            </a:r>
            <a:endParaRPr lang="en-US" altLang="ja-JP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552779" y="5542946"/>
            <a:ext cx="378142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6                  9                12               15</a:t>
            </a:r>
          </a:p>
          <a:p>
            <a:pPr algn="ctr"/>
            <a:r>
              <a:rPr lang="en-US" altLang="ja-JP" sz="2000" dirty="0" smtClean="0"/>
              <a:t>Number </a:t>
            </a:r>
            <a:r>
              <a:rPr lang="en-US" altLang="ja-JP" sz="2000" dirty="0"/>
              <a:t>of transmitters</a:t>
            </a:r>
            <a:endParaRPr lang="en-US" altLang="ja-JP" sz="2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286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085"/>
    </mc:Choice>
    <mc:Fallback xmlns="">
      <p:transition spd="slow" advTm="620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027" y="1741637"/>
            <a:ext cx="4337313" cy="42519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63" y="1688717"/>
            <a:ext cx="4453822" cy="43578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61" y="367073"/>
            <a:ext cx="10650538" cy="743515"/>
          </a:xfrm>
        </p:spPr>
        <p:txBody>
          <a:bodyPr>
            <a:normAutofit/>
          </a:bodyPr>
          <a:lstStyle/>
          <a:p>
            <a:r>
              <a:rPr lang="en-US" altLang="ja-JP" dirty="0"/>
              <a:t>Max IPDE vs. number of </a:t>
            </a:r>
            <a:r>
              <a:rPr lang="en-US" altLang="ja-JP" dirty="0" smtClean="0"/>
              <a:t>transmitters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7388905" y="1182633"/>
            <a:ext cx="4318114" cy="4810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/>
              <a:t>Real experiments (aggregated)</a:t>
            </a:r>
            <a:endParaRPr lang="en-US" sz="2400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7900" y="2660201"/>
            <a:ext cx="1005440" cy="125680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523700" y="5484763"/>
            <a:ext cx="378142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6                  9                12               15</a:t>
            </a:r>
          </a:p>
          <a:p>
            <a:pPr algn="ctr"/>
            <a:r>
              <a:rPr lang="en-US" altLang="ja-JP" sz="2000" dirty="0" smtClean="0"/>
              <a:t>Number </a:t>
            </a:r>
            <a:r>
              <a:rPr lang="en-US" altLang="ja-JP" sz="2000" dirty="0"/>
              <a:t>of transmitters</a:t>
            </a:r>
            <a:endParaRPr lang="en-US" altLang="ja-JP" sz="2000" dirty="0" smtClean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931" y="2660201"/>
            <a:ext cx="1005440" cy="125680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02677" y="4153287"/>
            <a:ext cx="2144636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Sound cards </a:t>
            </a:r>
            <a:r>
              <a:rPr lang="en-US" altLang="ja-JP" sz="2000" dirty="0"/>
              <a:t>&amp; microphones </a:t>
            </a:r>
            <a:r>
              <a:rPr lang="en-US" altLang="ja-JP" sz="2000" dirty="0" smtClean="0"/>
              <a:t>used with Raspberry </a:t>
            </a:r>
            <a:r>
              <a:rPr lang="en-US" altLang="ja-JP" sz="2000" dirty="0" err="1" smtClean="0"/>
              <a:t>Pis</a:t>
            </a:r>
            <a:r>
              <a:rPr lang="en-US" altLang="ja-JP" sz="2000" dirty="0" smtClean="0"/>
              <a:t> have lower quality than our phones.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21254" y="5464707"/>
            <a:ext cx="378142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6                  9                12               15</a:t>
            </a:r>
          </a:p>
          <a:p>
            <a:pPr algn="ctr"/>
            <a:r>
              <a:rPr lang="en-US" altLang="ja-JP" sz="2000" dirty="0" smtClean="0"/>
              <a:t>Number </a:t>
            </a:r>
            <a:r>
              <a:rPr lang="en-US" altLang="ja-JP" sz="2000" dirty="0"/>
              <a:t>of transmitters</a:t>
            </a:r>
            <a:endParaRPr lang="en-US" altLang="ja-JP" sz="2000" dirty="0" smtClean="0"/>
          </a:p>
        </p:txBody>
      </p:sp>
      <p:sp>
        <p:nvSpPr>
          <p:cNvPr id="18" name="Text Placeholder 5"/>
          <p:cNvSpPr txBox="1">
            <a:spLocks/>
          </p:cNvSpPr>
          <p:nvPr/>
        </p:nvSpPr>
        <p:spPr>
          <a:xfrm>
            <a:off x="703261" y="1182633"/>
            <a:ext cx="4266789" cy="4810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2400" b="1" dirty="0" smtClean="0"/>
              <a:t>Simulation (</a:t>
            </a:r>
            <a:r>
              <a:rPr lang="en-US" altLang="ja-JP" sz="2400" b="1" dirty="0"/>
              <a:t>aggregated)</a:t>
            </a:r>
          </a:p>
          <a:p>
            <a:pPr marL="0" indent="0" algn="ctr">
              <a:buNone/>
            </a:pP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7803104" y="6150610"/>
            <a:ext cx="3355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≈0.5m max error at 15 tr.</a:t>
            </a:r>
            <a:endParaRPr lang="en-US" altLang="ja-JP" sz="2400" dirty="0"/>
          </a:p>
        </p:txBody>
      </p:sp>
      <p:sp>
        <p:nvSpPr>
          <p:cNvPr id="19" name="Rectangle 18"/>
          <p:cNvSpPr/>
          <p:nvPr/>
        </p:nvSpPr>
        <p:spPr>
          <a:xfrm>
            <a:off x="1542462" y="6191880"/>
            <a:ext cx="3286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≈</a:t>
            </a:r>
            <a:r>
              <a:rPr lang="en-US" altLang="ja-JP" sz="2400" dirty="0" smtClean="0"/>
              <a:t>0.5m max error at 11 tr.</a:t>
            </a:r>
            <a:endParaRPr lang="en-US" altLang="ja-JP" sz="2400" dirty="0"/>
          </a:p>
        </p:txBody>
      </p:sp>
      <p:sp>
        <p:nvSpPr>
          <p:cNvPr id="11" name="Left-Right Arrow 10"/>
          <p:cNvSpPr/>
          <p:nvPr/>
        </p:nvSpPr>
        <p:spPr>
          <a:xfrm>
            <a:off x="5182081" y="5929605"/>
            <a:ext cx="1667011" cy="42039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969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006"/>
    </mc:Choice>
    <mc:Fallback xmlns="">
      <p:transition spd="slow" advTm="640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/>
      <p:bldP spid="19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marR="0" rtl="0"/>
            <a:r>
              <a:rPr lang="en-US" altLang="ja-JP" dirty="0" smtClean="0"/>
              <a:t>Summary</a:t>
            </a:r>
            <a:endParaRPr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89088"/>
            <a:ext cx="10515600" cy="466566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ja-JP" sz="3200" b="1" dirty="0" smtClean="0"/>
              <a:t>Sonoloc: a method to compute a 2D relative position map of </a:t>
            </a:r>
            <a:r>
              <a:rPr lang="en-US" altLang="ja-JP" sz="3200" b="1" dirty="0"/>
              <a:t>smart devices within acoustic </a:t>
            </a:r>
            <a:r>
              <a:rPr lang="en-US" altLang="ja-JP" sz="3200" b="1" dirty="0" smtClean="0"/>
              <a:t>range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dirty="0" smtClean="0"/>
              <a:t>Can scale to 100s of devices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dirty="0" smtClean="0"/>
              <a:t>No </a:t>
            </a:r>
            <a:r>
              <a:rPr lang="en-US" altLang="ja-JP" dirty="0"/>
              <a:t>local infrastructure needed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dirty="0" smtClean="0"/>
              <a:t>Works with commodity hardware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ja-JP" dirty="0" smtClean="0"/>
              <a:t>Requires only a constant number of audio signals (15)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72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040"/>
    </mc:Choice>
    <mc:Fallback xmlns="">
      <p:transition spd="slow" advTm="2204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Tagging messages with the sender's position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29256"/>
            <a:ext cx="5157787" cy="823912"/>
          </a:xfrm>
        </p:spPr>
        <p:txBody>
          <a:bodyPr anchor="ctr">
            <a:normAutofit/>
          </a:bodyPr>
          <a:lstStyle/>
          <a:p>
            <a:pPr algn="ctr"/>
            <a:r>
              <a:rPr lang="en-US" altLang="ja-JP" sz="3200" dirty="0" smtClean="0"/>
              <a:t>Q&amp;A session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1550260"/>
            <a:ext cx="5183188" cy="954815"/>
          </a:xfrm>
        </p:spPr>
        <p:txBody>
          <a:bodyPr>
            <a:noAutofit/>
          </a:bodyPr>
          <a:lstStyle/>
          <a:p>
            <a:pPr algn="ctr"/>
            <a:r>
              <a:rPr lang="en-US" altLang="ja-JP" sz="3200" dirty="0"/>
              <a:t>Audiovisual experience feedback </a:t>
            </a:r>
            <a:endParaRPr lang="ja-JP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1" name="Speaker label"/>
          <p:cNvSpPr txBox="1"/>
          <p:nvPr/>
        </p:nvSpPr>
        <p:spPr>
          <a:xfrm>
            <a:off x="4121942" y="2523096"/>
            <a:ext cx="141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Speaker</a:t>
            </a:r>
            <a:endParaRPr lang="en-US" sz="2400" dirty="0"/>
          </a:p>
        </p:txBody>
      </p:sp>
      <p:cxnSp>
        <p:nvCxnSpPr>
          <p:cNvPr id="12" name="Straight Arrow Connector 11"/>
          <p:cNvCxnSpPr>
            <a:stCxn id="11" idx="1"/>
            <a:endCxn id="7" idx="6"/>
          </p:cNvCxnSpPr>
          <p:nvPr/>
        </p:nvCxnSpPr>
        <p:spPr>
          <a:xfrm flipH="1">
            <a:off x="3812105" y="2753929"/>
            <a:ext cx="309837" cy="2366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044548" y="3943678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395980" y="4016912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42272" y="4005529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044942" y="4846601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093058" y="4424441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422323" y="3833448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155017" y="4372663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789162" y="4876719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447705" y="4714137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371498" y="5165013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395980" y="4876719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078080" y="3965033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686429" y="3839856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596231" y="4218947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48965" y="4462416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2106115" y="4497731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Questioner"/>
          <p:cNvSpPr/>
          <p:nvPr/>
        </p:nvSpPr>
        <p:spPr>
          <a:xfrm>
            <a:off x="2744191" y="5196717"/>
            <a:ext cx="293064" cy="29306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539897" y="4736752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354147" y="5104265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2751484" y="4335221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927540" y="4897473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542512" y="5280647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55322" y="5232861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942745" y="5239962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23287" y="4908244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Questioner label"/>
          <p:cNvSpPr txBox="1"/>
          <p:nvPr/>
        </p:nvSpPr>
        <p:spPr>
          <a:xfrm>
            <a:off x="1371047" y="3210659"/>
            <a:ext cx="1618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Questioner w/ mic</a:t>
            </a:r>
            <a:endParaRPr lang="en-US" sz="2400" dirty="0"/>
          </a:p>
        </p:txBody>
      </p:sp>
      <p:sp>
        <p:nvSpPr>
          <p:cNvPr id="72" name="Speaker's table"/>
          <p:cNvSpPr/>
          <p:nvPr/>
        </p:nvSpPr>
        <p:spPr>
          <a:xfrm>
            <a:off x="3210166" y="3183937"/>
            <a:ext cx="944851" cy="324451"/>
          </a:xfrm>
          <a:prstGeom prst="rect">
            <a:avLst/>
          </a:prstGeom>
          <a:solidFill>
            <a:srgbClr val="996633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Speaker (person)"/>
          <p:cNvSpPr/>
          <p:nvPr/>
        </p:nvSpPr>
        <p:spPr>
          <a:xfrm>
            <a:off x="3519041" y="2844047"/>
            <a:ext cx="293064" cy="2930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Arc 73"/>
          <p:cNvSpPr/>
          <p:nvPr/>
        </p:nvSpPr>
        <p:spPr>
          <a:xfrm>
            <a:off x="1990721" y="2895076"/>
            <a:ext cx="3417614" cy="1927771"/>
          </a:xfrm>
          <a:prstGeom prst="arc">
            <a:avLst>
              <a:gd name="adj1" fmla="val 1455609"/>
              <a:gd name="adj2" fmla="val 9506095"/>
            </a:avLst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Arc 74"/>
          <p:cNvSpPr/>
          <p:nvPr/>
        </p:nvSpPr>
        <p:spPr>
          <a:xfrm>
            <a:off x="1765790" y="3414278"/>
            <a:ext cx="3680851" cy="1802331"/>
          </a:xfrm>
          <a:prstGeom prst="arc">
            <a:avLst>
              <a:gd name="adj1" fmla="val 799246"/>
              <a:gd name="adj2" fmla="val 9898472"/>
            </a:avLst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Arc 76"/>
          <p:cNvSpPr/>
          <p:nvPr/>
        </p:nvSpPr>
        <p:spPr>
          <a:xfrm>
            <a:off x="2033465" y="2151244"/>
            <a:ext cx="3417614" cy="2243803"/>
          </a:xfrm>
          <a:prstGeom prst="arc">
            <a:avLst>
              <a:gd name="adj1" fmla="val 2325728"/>
              <a:gd name="adj2" fmla="val 8812918"/>
            </a:avLst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Arc 77"/>
          <p:cNvSpPr/>
          <p:nvPr/>
        </p:nvSpPr>
        <p:spPr>
          <a:xfrm>
            <a:off x="2349234" y="2308023"/>
            <a:ext cx="2743958" cy="1628185"/>
          </a:xfrm>
          <a:prstGeom prst="arc">
            <a:avLst>
              <a:gd name="adj1" fmla="val 2215905"/>
              <a:gd name="adj2" fmla="val 8645889"/>
            </a:avLst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Arc 78"/>
          <p:cNvSpPr/>
          <p:nvPr/>
        </p:nvSpPr>
        <p:spPr>
          <a:xfrm>
            <a:off x="1525419" y="3741645"/>
            <a:ext cx="4267503" cy="1876177"/>
          </a:xfrm>
          <a:prstGeom prst="arc">
            <a:avLst>
              <a:gd name="adj1" fmla="val 966536"/>
              <a:gd name="adj2" fmla="val 9964554"/>
            </a:avLst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8" name="Straight Arrow Connector 67"/>
          <p:cNvCxnSpPr>
            <a:stCxn id="70" idx="2"/>
            <a:endCxn id="56" idx="1"/>
          </p:cNvCxnSpPr>
          <p:nvPr/>
        </p:nvCxnSpPr>
        <p:spPr>
          <a:xfrm>
            <a:off x="2180311" y="4041656"/>
            <a:ext cx="606798" cy="11979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Arc 81"/>
          <p:cNvSpPr/>
          <p:nvPr/>
        </p:nvSpPr>
        <p:spPr>
          <a:xfrm>
            <a:off x="1360114" y="4255701"/>
            <a:ext cx="4483912" cy="1761954"/>
          </a:xfrm>
          <a:prstGeom prst="arc">
            <a:avLst>
              <a:gd name="adj1" fmla="val 756290"/>
              <a:gd name="adj2" fmla="val 10069733"/>
            </a:avLst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Oval 82"/>
          <p:cNvSpPr/>
          <p:nvPr/>
        </p:nvSpPr>
        <p:spPr>
          <a:xfrm>
            <a:off x="4595302" y="5542178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155834" y="5457970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573168" y="5571032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946976" y="5630775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3886841" y="5663251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915758" y="5406481"/>
            <a:ext cx="293064" cy="293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7270436" y="3328748"/>
            <a:ext cx="2807732" cy="3035705"/>
            <a:chOff x="4956583" y="4880979"/>
            <a:chExt cx="1020512" cy="1103372"/>
          </a:xfrm>
        </p:grpSpPr>
        <p:sp>
          <p:nvSpPr>
            <p:cNvPr id="59" name="Oval 58"/>
            <p:cNvSpPr/>
            <p:nvPr/>
          </p:nvSpPr>
          <p:spPr>
            <a:xfrm>
              <a:off x="4960189" y="535099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046880" y="53444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5132461" y="535055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4964843" y="544339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5043959" y="544116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132461" y="544347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5214924" y="535362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5301615" y="534711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387196" y="535317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5219578" y="54460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5298694" y="54437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5387196" y="544610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5473388" y="53513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5560079" y="53448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5645660" y="535088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5478042" y="544373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5557158" y="544150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5645660" y="544381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5728123" y="535395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5814814" y="534745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5900395" y="535351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5732777" y="544635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5811893" y="544412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5900395" y="544643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4961756" y="553897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048447" y="553246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5134028" y="55385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4966410" y="563137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045526" y="56291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5134028" y="56314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5216491" y="554159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303182" y="553509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5388763" y="554115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5221145" y="563399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5300261" y="563176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5388763" y="563407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5474955" y="553931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5561646" y="553280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5647227" y="553886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5479609" y="563170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5558725" y="56294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5647227" y="563179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5729690" y="554193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5816381" y="553542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5901962" y="55414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5734344" y="563433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5813460" y="563210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5901962" y="563441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4963314" y="572140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5050005" y="571489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5135586" y="572095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4967968" y="581380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5047084" y="581157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5135586" y="581388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5218049" y="57240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5304740" y="571752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5390321" y="572358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5222703" y="581642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5301819" y="581419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5390321" y="581650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5476513" y="572174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5563204" y="57152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5648785" y="572129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5481167" y="581413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5560283" y="581190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5648785" y="581422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5731248" y="572436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5817939" y="571785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5903520" y="572392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5735902" y="581676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5815018" y="581453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5903520" y="581684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4964881" y="590938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5051572" y="590287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5137153" y="590893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5219616" y="591200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5306307" y="5905498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5391888" y="591155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5478080" y="590971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5564771" y="590321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5650352" y="590927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5732815" y="59123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5819506" y="590583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5905087" y="591189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4956583" y="488748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5043274" y="48809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5128855" y="488704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4961237" y="497988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5040353" y="497765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5128855" y="497996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5211318" y="489011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5298009" y="488360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>
              <a:off x="5383590" y="488966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>
              <a:off x="5215972" y="498250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5295088" y="498027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5383590" y="49825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5469782" y="488782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5556473" y="48813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5642054" y="4887378"/>
              <a:ext cx="72008" cy="7200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5474436" y="498022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5553552" y="497799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5642054" y="498030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5724517" y="489044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5811208" y="48839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5896789" y="489000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5729171" y="498284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5808287" y="498061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5896789" y="498292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4958150" y="507546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5044841" y="506895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5130422" y="50750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4962804" y="516785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5041920" y="516563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5130422" y="516794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5212885" y="50780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5299576" y="507158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5385157" y="507764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5217539" y="517048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5296655" y="516825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5385157" y="517056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5471349" y="5075801"/>
              <a:ext cx="72008" cy="7200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558040" y="506929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5643621" y="507535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5476003" y="516819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5555119" y="516596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5643621" y="516828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5726084" y="507842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5812775" y="507191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5898356" y="507797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5730738" y="517082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5809854" y="516859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5898356" y="517090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4959708" y="5257893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5046399" y="525138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5131980" y="525744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5214443" y="526051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5301134" y="525401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5386715" y="526007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5472907" y="525823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5559598" y="5251724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5645179" y="525778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5727642" y="5260855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5814333" y="525434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5899914" y="5260409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6" name="Stage/screen"/>
          <p:cNvSpPr/>
          <p:nvPr/>
        </p:nvSpPr>
        <p:spPr>
          <a:xfrm>
            <a:off x="7282103" y="2744236"/>
            <a:ext cx="2773234" cy="340402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Stage or screen</a:t>
            </a:r>
            <a:endParaRPr kumimoji="1" lang="ja-JP" altLang="en-US" dirty="0"/>
          </a:p>
        </p:txBody>
      </p:sp>
      <p:sp>
        <p:nvSpPr>
          <p:cNvPr id="227" name="Rectangular Callout 226"/>
          <p:cNvSpPr/>
          <p:nvPr/>
        </p:nvSpPr>
        <p:spPr>
          <a:xfrm>
            <a:off x="10431516" y="3247821"/>
            <a:ext cx="474609" cy="536501"/>
          </a:xfrm>
          <a:prstGeom prst="wedgeRectCallout">
            <a:avLst>
              <a:gd name="adj1" fmla="val -280575"/>
              <a:gd name="adj2" fmla="val -1384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👍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229" name="Rectangular Callout 228"/>
          <p:cNvSpPr/>
          <p:nvPr/>
        </p:nvSpPr>
        <p:spPr>
          <a:xfrm>
            <a:off x="10572646" y="4258372"/>
            <a:ext cx="555348" cy="536501"/>
          </a:xfrm>
          <a:prstGeom prst="wedgeRectCallout">
            <a:avLst>
              <a:gd name="adj1" fmla="val -340281"/>
              <a:gd name="adj2" fmla="val -10438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👍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230" name="Rectangular Callout 229"/>
          <p:cNvSpPr/>
          <p:nvPr/>
        </p:nvSpPr>
        <p:spPr>
          <a:xfrm>
            <a:off x="6726299" y="4714137"/>
            <a:ext cx="503844" cy="522781"/>
          </a:xfrm>
          <a:prstGeom prst="wedgeRectCallout">
            <a:avLst>
              <a:gd name="adj1" fmla="val 240470"/>
              <a:gd name="adj2" fmla="val 22288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👎</a:t>
            </a:r>
            <a:endParaRPr lang="ja-JP" altLang="en-US" sz="4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816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072"/>
    </mc:Choice>
    <mc:Fallback xmlns="">
      <p:transition spd="slow" advTm="560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26" grpId="0" animBg="1"/>
      <p:bldP spid="227" grpId="0" animBg="1"/>
      <p:bldP spid="229" grpId="0" animBg="1"/>
      <p:bldP spid="2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2D </a:t>
            </a:r>
            <a:r>
              <a:rPr lang="en-US" altLang="ja-JP" dirty="0" smtClean="0"/>
              <a:t>relative </a:t>
            </a:r>
            <a:r>
              <a:rPr lang="en-US" altLang="ja-JP" dirty="0"/>
              <a:t>position </a:t>
            </a:r>
            <a:r>
              <a:rPr lang="en-US" altLang="ja-JP" dirty="0" smtClean="0"/>
              <a:t>map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97885"/>
          </a:xfrm>
        </p:spPr>
        <p:txBody>
          <a:bodyPr>
            <a:normAutofit/>
          </a:bodyPr>
          <a:lstStyle/>
          <a:p>
            <a:pPr fontAlgn="t"/>
            <a:r>
              <a:rPr lang="en-US" altLang="ja-JP" sz="3200" dirty="0" smtClean="0"/>
              <a:t>Accurate</a:t>
            </a:r>
            <a:endParaRPr lang="ja-JP" altLang="ja-JP" sz="3200" dirty="0"/>
          </a:p>
          <a:p>
            <a:pPr fontAlgn="t"/>
            <a:r>
              <a:rPr lang="en-US" altLang="ja-JP" sz="3200" dirty="0"/>
              <a:t>Scalable to 100s of devices</a:t>
            </a:r>
            <a:endParaRPr lang="ja-JP" altLang="ja-JP" sz="3200" dirty="0"/>
          </a:p>
          <a:p>
            <a:r>
              <a:rPr lang="en-US" altLang="ja-JP" sz="3200" dirty="0" smtClean="0"/>
              <a:t>No </a:t>
            </a:r>
            <a:r>
              <a:rPr lang="en-US" altLang="ja-JP" sz="3200" dirty="0"/>
              <a:t>local </a:t>
            </a:r>
            <a:r>
              <a:rPr lang="en-US" altLang="ja-JP" sz="3200" dirty="0" smtClean="0"/>
              <a:t>infrastructure</a:t>
            </a:r>
          </a:p>
          <a:p>
            <a:r>
              <a:rPr lang="en-US" altLang="ja-JP" sz="3200" dirty="0" smtClean="0"/>
              <a:t>No special hardware</a:t>
            </a:r>
          </a:p>
          <a:p>
            <a:r>
              <a:rPr lang="en-US" altLang="ja-JP" sz="3200" dirty="0" smtClean="0"/>
              <a:t>Enable communication: each </a:t>
            </a:r>
            <a:r>
              <a:rPr lang="en-US" altLang="ja-JP" sz="3200" dirty="0"/>
              <a:t>node </a:t>
            </a:r>
            <a:r>
              <a:rPr lang="en-US" altLang="ja-JP" sz="3200" dirty="0" smtClean="0"/>
              <a:t>is </a:t>
            </a:r>
            <a:r>
              <a:rPr lang="en-US" altLang="ja-JP" sz="3200" dirty="0"/>
              <a:t>associated with </a:t>
            </a:r>
            <a:r>
              <a:rPr lang="en-US" altLang="ja-JP" sz="3200" dirty="0" smtClean="0"/>
              <a:t>an electronic ID</a:t>
            </a:r>
            <a:endParaRPr lang="ja-JP" altLang="ja-JP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771773" y="5481827"/>
            <a:ext cx="684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Challenge: satisfy all constraints at once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894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67"/>
    </mc:Choice>
    <mc:Fallback xmlns="">
      <p:transition spd="slow" advTm="447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ja-JP" dirty="0" smtClean="0"/>
              <a:t>State of the art</a:t>
            </a:r>
            <a:endParaRPr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Requires local infrastructure</a:t>
            </a:r>
          </a:p>
          <a:p>
            <a:pPr lvl="1"/>
            <a:r>
              <a:rPr lang="da-DK" altLang="ja-JP" dirty="0" smtClean="0"/>
              <a:t>Centaur (Nandakumar et al., Mobicom 2012)</a:t>
            </a:r>
            <a:endParaRPr lang="en-US" altLang="ja-JP" dirty="0" smtClean="0"/>
          </a:p>
          <a:p>
            <a:r>
              <a:rPr lang="en-US" altLang="ja-JP" dirty="0" smtClean="0"/>
              <a:t>Requires special hardware</a:t>
            </a:r>
          </a:p>
          <a:p>
            <a:pPr lvl="1"/>
            <a:r>
              <a:rPr lang="da-DK" altLang="ja-JP" dirty="0" smtClean="0"/>
              <a:t>PinPoint (Youssef et al., MobiSys 2006)</a:t>
            </a:r>
            <a:endParaRPr lang="en-US" altLang="ja-JP" dirty="0" smtClean="0"/>
          </a:p>
          <a:p>
            <a:r>
              <a:rPr lang="en-US" altLang="ja-JP" dirty="0" smtClean="0"/>
              <a:t>Is not accurate enough to place people into a particular seat</a:t>
            </a:r>
          </a:p>
          <a:p>
            <a:pPr lvl="1"/>
            <a:r>
              <a:rPr lang="en-US" altLang="ja-JP" dirty="0" smtClean="0"/>
              <a:t>EZ Localization (</a:t>
            </a:r>
            <a:r>
              <a:rPr lang="en-US" altLang="ja-JP" dirty="0" err="1" smtClean="0"/>
              <a:t>Chintalapudi</a:t>
            </a:r>
            <a:r>
              <a:rPr lang="en-US" altLang="ja-JP" dirty="0" smtClean="0"/>
              <a:t> et al., </a:t>
            </a:r>
            <a:r>
              <a:rPr lang="en-US" altLang="ja-JP" dirty="0" err="1" smtClean="0"/>
              <a:t>MobiCom</a:t>
            </a:r>
            <a:r>
              <a:rPr lang="en-US" altLang="ja-JP" dirty="0" smtClean="0"/>
              <a:t> 2010)</a:t>
            </a:r>
            <a:endParaRPr lang="en-US" altLang="ja-JP" dirty="0"/>
          </a:p>
          <a:p>
            <a:r>
              <a:rPr lang="en-US" altLang="ja-JP" dirty="0" smtClean="0"/>
              <a:t>Acoustic signals: at </a:t>
            </a:r>
            <a:r>
              <a:rPr lang="en-US" altLang="ja-JP" dirty="0"/>
              <a:t>least one beep per </a:t>
            </a:r>
            <a:r>
              <a:rPr lang="en-US" altLang="ja-JP" dirty="0" smtClean="0"/>
              <a:t>device </a:t>
            </a:r>
            <a:r>
              <a:rPr lang="en-US" altLang="ja-JP" dirty="0" smtClean="0">
                <a:sym typeface="Wingdings" panose="05000000000000000000" pitchFamily="2" charset="2"/>
              </a:rPr>
              <a:t> does not scale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BeepBeep </a:t>
            </a:r>
            <a:r>
              <a:rPr lang="en-US" altLang="ja-JP" dirty="0"/>
              <a:t>(Peng et al., </a:t>
            </a:r>
            <a:r>
              <a:rPr lang="en-US" altLang="ja-JP" dirty="0" err="1"/>
              <a:t>SenSys</a:t>
            </a:r>
            <a:r>
              <a:rPr lang="en-US" altLang="ja-JP" dirty="0"/>
              <a:t> 2007</a:t>
            </a:r>
            <a:r>
              <a:rPr lang="en-US" altLang="ja-JP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3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486"/>
    </mc:Choice>
    <mc:Fallback xmlns="">
      <p:transition spd="slow" advTm="3348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936978" y="1766608"/>
            <a:ext cx="10070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ym typeface="Wingdings" panose="05000000000000000000" pitchFamily="2" charset="2"/>
              </a:rPr>
              <a:t>Cannot directly measure time of flight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dirty="0" smtClean="0">
                <a:sym typeface="Wingdings" panose="05000000000000000000" pitchFamily="2" charset="2"/>
              </a:rPr>
              <a:t>Cannot assume synchronized clocks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dirty="0" smtClean="0">
                <a:sym typeface="Wingdings" panose="05000000000000000000" pitchFamily="2" charset="2"/>
              </a:rPr>
              <a:t>Unknown delays in the audio software stack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790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Pairwise distance estimation via </a:t>
            </a:r>
            <a:r>
              <a:rPr lang="en-US" dirty="0" smtClean="0"/>
              <a:t>BeepBeep</a:t>
            </a:r>
            <a:br>
              <a:rPr lang="en-US" dirty="0" smtClean="0"/>
            </a:br>
            <a:r>
              <a:rPr lang="en-US" sz="3600" dirty="0" smtClean="0"/>
              <a:t>(Peng </a:t>
            </a:r>
            <a:r>
              <a:rPr lang="en-US" sz="3600" dirty="0"/>
              <a:t>et al., </a:t>
            </a:r>
            <a:r>
              <a:rPr lang="en-US" sz="3600" dirty="0" err="1"/>
              <a:t>SenSys</a:t>
            </a:r>
            <a:r>
              <a:rPr lang="en-US" sz="3600" dirty="0"/>
              <a:t> </a:t>
            </a:r>
            <a:r>
              <a:rPr lang="en-US" sz="3600" dirty="0" smtClean="0"/>
              <a:t>2007)</a:t>
            </a:r>
            <a:endParaRPr lang="ja-JP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pTime equation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818698" y="6016166"/>
                <a:ext cx="7088198" cy="533120"/>
              </a:xfrm>
            </p:spPr>
            <p:txBody>
              <a:bodyPr>
                <a:normAutofit/>
              </a:bodyPr>
              <a:lstStyle/>
              <a:p>
                <a:pPr marL="0" indent="0" algn="dist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PropTime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altLang="ja-JP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PropTime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m:rPr>
                          <m:nor/>
                        </m:rPr>
                        <a:rPr lang="en-US" altLang="ja-JP" dirty="0" smtClean="0"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altLang="ja-JP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≈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altLang="ja-JP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PropTime equa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818698" y="6016166"/>
                <a:ext cx="7088198" cy="533120"/>
              </a:xfrm>
              <a:blipFill>
                <a:blip r:embed="rId6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kumimoji="1" lang="ja-JP" altLang="en-US" smtClean="0"/>
              <a:t>6</a:t>
            </a:fld>
            <a:endParaRPr kumimoji="1" lang="ja-JP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128177" y="3782557"/>
            <a:ext cx="6778719" cy="38216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128177" y="5095385"/>
            <a:ext cx="6778719" cy="4610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84794" y="3564791"/>
            <a:ext cx="1001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Device 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32707" y="4915327"/>
            <a:ext cx="1084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Device A</a:t>
            </a:r>
            <a:endParaRPr lang="en-US" dirty="0"/>
          </a:p>
        </p:txBody>
      </p:sp>
      <p:cxnSp>
        <p:nvCxnSpPr>
          <p:cNvPr id="10" name="A-&gt;B signal"/>
          <p:cNvCxnSpPr/>
          <p:nvPr/>
        </p:nvCxnSpPr>
        <p:spPr>
          <a:xfrm flipV="1">
            <a:off x="2728494" y="3782557"/>
            <a:ext cx="1224136" cy="1317436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B-&gt;A signal"/>
          <p:cNvCxnSpPr/>
          <p:nvPr/>
        </p:nvCxnSpPr>
        <p:spPr>
          <a:xfrm>
            <a:off x="5766838" y="3815819"/>
            <a:ext cx="1130865" cy="1271016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52630" y="3782557"/>
            <a:ext cx="0" cy="130822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144245" y="3800142"/>
            <a:ext cx="0" cy="131743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ltaA brace"/>
          <p:cNvSpPr/>
          <p:nvPr/>
        </p:nvSpPr>
        <p:spPr>
          <a:xfrm rot="5400000">
            <a:off x="4872867" y="3485387"/>
            <a:ext cx="290595" cy="3759075"/>
          </a:xfrm>
          <a:prstGeom prst="rightBrace">
            <a:avLst>
              <a:gd name="adj1" fmla="val 4767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DeltaA label"/>
              <p:cNvSpPr txBox="1"/>
              <p:nvPr/>
            </p:nvSpPr>
            <p:spPr>
              <a:xfrm>
                <a:off x="4778324" y="5636941"/>
                <a:ext cx="681826" cy="379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DeltaA label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24" y="5636941"/>
                <a:ext cx="681826" cy="3792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8364555" y="3430810"/>
            <a:ext cx="63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2" name="DeltaB brace"/>
          <p:cNvSpPr/>
          <p:nvPr/>
        </p:nvSpPr>
        <p:spPr>
          <a:xfrm rot="16200000" flipV="1">
            <a:off x="4921237" y="2466093"/>
            <a:ext cx="265081" cy="2180934"/>
          </a:xfrm>
          <a:prstGeom prst="rightBrace">
            <a:avLst>
              <a:gd name="adj1" fmla="val 53556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DeltaB label"/>
              <p:cNvSpPr txBox="1"/>
              <p:nvPr/>
            </p:nvSpPr>
            <p:spPr>
              <a:xfrm>
                <a:off x="4832151" y="2944359"/>
                <a:ext cx="5741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ja-JP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DeltaB label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151" y="2944359"/>
                <a:ext cx="5741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2652017" y="3959062"/>
            <a:ext cx="973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Audio chirp</a:t>
            </a:r>
            <a:endParaRPr kumimoji="1" lang="ja-JP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089982" y="4024518"/>
            <a:ext cx="973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dirty="0"/>
              <a:t>Audio chirp</a:t>
            </a:r>
            <a:endParaRPr lang="ja-JP" alt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530631" y="3820775"/>
            <a:ext cx="4890" cy="1261801"/>
          </a:xfrm>
          <a:prstGeom prst="straightConnector1">
            <a:avLst/>
          </a:prstGeom>
          <a:ln w="57150">
            <a:solidFill>
              <a:schemeClr val="accent5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600694" y="4016494"/>
                <a:ext cx="162956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Exchange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altLang="ja-JP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kumimoji="1" lang="ja-JP" altLang="en-US" dirty="0" smtClean="0"/>
                  <a:t> </a:t>
                </a:r>
                <a:r>
                  <a:rPr kumimoji="1" lang="en-US" altLang="ja-JP" dirty="0" smtClean="0"/>
                  <a:t>(e.g., </a:t>
                </a:r>
                <a:r>
                  <a:rPr lang="en-US" altLang="ja-JP" dirty="0" smtClean="0"/>
                  <a:t>Bluetooth)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694" y="4016494"/>
                <a:ext cx="1629568" cy="923330"/>
              </a:xfrm>
              <a:prstGeom prst="rect">
                <a:avLst/>
              </a:prstGeom>
              <a:blipFill>
                <a:blip r:embed="rId9"/>
                <a:stretch>
                  <a:fillRect l="-3371" t="-3974" b="-99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-&gt;A signal"/>
          <p:cNvSpPr/>
          <p:nvPr/>
        </p:nvSpPr>
        <p:spPr>
          <a:xfrm>
            <a:off x="2770909" y="4786138"/>
            <a:ext cx="367719" cy="311368"/>
          </a:xfrm>
          <a:custGeom>
            <a:avLst/>
            <a:gdLst>
              <a:gd name="connsiteX0" fmla="*/ 0 w 372533"/>
              <a:gd name="connsiteY0" fmla="*/ 395117 h 395117"/>
              <a:gd name="connsiteX1" fmla="*/ 180622 w 372533"/>
              <a:gd name="connsiteY1" fmla="*/ 6 h 395117"/>
              <a:gd name="connsiteX2" fmla="*/ 372533 w 372533"/>
              <a:gd name="connsiteY2" fmla="*/ 383828 h 395117"/>
              <a:gd name="connsiteX3" fmla="*/ 372533 w 372533"/>
              <a:gd name="connsiteY3" fmla="*/ 383828 h 395117"/>
              <a:gd name="connsiteX0" fmla="*/ 0 w 385040"/>
              <a:gd name="connsiteY0" fmla="*/ 395119 h 416118"/>
              <a:gd name="connsiteX1" fmla="*/ 180622 w 385040"/>
              <a:gd name="connsiteY1" fmla="*/ 8 h 416118"/>
              <a:gd name="connsiteX2" fmla="*/ 372533 w 385040"/>
              <a:gd name="connsiteY2" fmla="*/ 383830 h 416118"/>
              <a:gd name="connsiteX3" fmla="*/ 365476 w 385040"/>
              <a:gd name="connsiteY3" fmla="*/ 397670 h 416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5040" h="416118">
                <a:moveTo>
                  <a:pt x="0" y="395119"/>
                </a:moveTo>
                <a:cubicBezTo>
                  <a:pt x="59266" y="198504"/>
                  <a:pt x="118533" y="1889"/>
                  <a:pt x="180622" y="8"/>
                </a:cubicBezTo>
                <a:cubicBezTo>
                  <a:pt x="242711" y="-1873"/>
                  <a:pt x="341724" y="317553"/>
                  <a:pt x="372533" y="383830"/>
                </a:cubicBezTo>
                <a:cubicBezTo>
                  <a:pt x="403342" y="450107"/>
                  <a:pt x="367828" y="393057"/>
                  <a:pt x="365476" y="397670"/>
                </a:cubicBezTo>
              </a:path>
            </a:pathLst>
          </a:custGeom>
          <a:ln w="381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B-&gt;B signal"/>
          <p:cNvSpPr/>
          <p:nvPr/>
        </p:nvSpPr>
        <p:spPr>
          <a:xfrm flipV="1">
            <a:off x="5762891" y="3783343"/>
            <a:ext cx="367719" cy="311368"/>
          </a:xfrm>
          <a:custGeom>
            <a:avLst/>
            <a:gdLst>
              <a:gd name="connsiteX0" fmla="*/ 0 w 372533"/>
              <a:gd name="connsiteY0" fmla="*/ 395117 h 395117"/>
              <a:gd name="connsiteX1" fmla="*/ 180622 w 372533"/>
              <a:gd name="connsiteY1" fmla="*/ 6 h 395117"/>
              <a:gd name="connsiteX2" fmla="*/ 372533 w 372533"/>
              <a:gd name="connsiteY2" fmla="*/ 383828 h 395117"/>
              <a:gd name="connsiteX3" fmla="*/ 372533 w 372533"/>
              <a:gd name="connsiteY3" fmla="*/ 383828 h 395117"/>
              <a:gd name="connsiteX0" fmla="*/ 0 w 385040"/>
              <a:gd name="connsiteY0" fmla="*/ 395119 h 416118"/>
              <a:gd name="connsiteX1" fmla="*/ 180622 w 385040"/>
              <a:gd name="connsiteY1" fmla="*/ 8 h 416118"/>
              <a:gd name="connsiteX2" fmla="*/ 372533 w 385040"/>
              <a:gd name="connsiteY2" fmla="*/ 383830 h 416118"/>
              <a:gd name="connsiteX3" fmla="*/ 365476 w 385040"/>
              <a:gd name="connsiteY3" fmla="*/ 397670 h 416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5040" h="416118">
                <a:moveTo>
                  <a:pt x="0" y="395119"/>
                </a:moveTo>
                <a:cubicBezTo>
                  <a:pt x="59266" y="198504"/>
                  <a:pt x="118533" y="1889"/>
                  <a:pt x="180622" y="8"/>
                </a:cubicBezTo>
                <a:cubicBezTo>
                  <a:pt x="242711" y="-1873"/>
                  <a:pt x="341724" y="317553"/>
                  <a:pt x="372533" y="383830"/>
                </a:cubicBezTo>
                <a:cubicBezTo>
                  <a:pt x="403342" y="450107"/>
                  <a:pt x="367828" y="393057"/>
                  <a:pt x="365476" y="397670"/>
                </a:cubicBezTo>
              </a:path>
            </a:pathLst>
          </a:custGeom>
          <a:ln w="381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980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901"/>
    </mc:Choice>
    <mc:Fallback xmlns="">
      <p:transition spd="slow" advTm="959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" grpId="0" build="p"/>
      <p:bldP spid="18" grpId="0" animBg="1"/>
      <p:bldP spid="19" grpId="0"/>
      <p:bldP spid="22" grpId="0" animBg="1"/>
      <p:bldP spid="30" grpId="0"/>
      <p:bldP spid="36" grpId="0"/>
      <p:bldP spid="37" grpId="0"/>
      <p:bldP spid="49" grpId="0"/>
      <p:bldP spid="13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359444"/>
            <a:ext cx="11150600" cy="13255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Relative positioning based on pairwise distances</a:t>
            </a:r>
            <a:endParaRPr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920" y="4448740"/>
            <a:ext cx="9961880" cy="597363"/>
          </a:xfrm>
        </p:spPr>
        <p:txBody>
          <a:bodyPr/>
          <a:lstStyle/>
          <a:p>
            <a:pPr marL="0" marR="0" lvl="0" indent="0" rtl="0">
              <a:buNone/>
            </a:pPr>
            <a:r>
              <a:rPr lang="en-US" altLang="ja-JP" dirty="0" smtClean="0"/>
              <a:t>Problem: needs at least one transmission from each participant</a:t>
            </a: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lang="ja-JP" altLang="en-US"/>
              <a:pPr/>
              <a:t>7</a:t>
            </a:fld>
            <a:endParaRPr lang="ja-JP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548974" y="2779460"/>
            <a:ext cx="3399972" cy="497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dirty="0" smtClean="0"/>
              <a:t>2D relative position map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82516" y="2462568"/>
                <a:ext cx="1872208" cy="8917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516" y="2462568"/>
                <a:ext cx="1872208" cy="8917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Arrow 6"/>
          <p:cNvSpPr/>
          <p:nvPr/>
        </p:nvSpPr>
        <p:spPr>
          <a:xfrm>
            <a:off x="4908922" y="2779460"/>
            <a:ext cx="2159787" cy="42416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91920" y="3371465"/>
            <a:ext cx="29017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All pairwise distances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78058" y="2006393"/>
            <a:ext cx="3309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Constraint solving</a:t>
            </a:r>
          </a:p>
          <a:p>
            <a:pPr algn="ctr"/>
            <a:r>
              <a:rPr lang="en-US" sz="2400" dirty="0" smtClean="0"/>
              <a:t>(Le </a:t>
            </a:r>
            <a:r>
              <a:rPr lang="en-US" sz="2400" dirty="0"/>
              <a:t>et al., EUSIPCO </a:t>
            </a:r>
            <a:r>
              <a:rPr lang="en-US" sz="2400" dirty="0" smtClean="0"/>
              <a:t>2016)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748569" y="4954792"/>
            <a:ext cx="2956771" cy="646331"/>
          </a:xfrm>
          <a:prstGeom prst="rect">
            <a:avLst/>
          </a:prstGeom>
          <a:ln>
            <a:noFill/>
            <a:prstDash val="lgDash"/>
          </a:ln>
        </p:spPr>
        <p:txBody>
          <a:bodyPr wrap="none">
            <a:spAutoFit/>
          </a:bodyPr>
          <a:lstStyle/>
          <a:p>
            <a:pPr lvl="0"/>
            <a:r>
              <a:rPr lang="en-US" altLang="ja-JP" sz="3600" b="1" dirty="0" smtClean="0"/>
              <a:t>Does not scale</a:t>
            </a:r>
            <a:endParaRPr lang="en-US" altLang="ja-JP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292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278"/>
    </mc:Choice>
    <mc:Fallback xmlns="">
      <p:transition spd="slow" advTm="402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Sonoloc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EB-BD41-4B8E-B958-8893BF171DB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39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6"/>
    </mc:Choice>
    <mc:Fallback xmlns="">
      <p:transition spd="slow" advTm="1000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Assumptions</a:t>
            </a:r>
            <a:endParaRPr kumimoji="1" lang="en-US" altLang="ja-JP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 altLang="ja-JP" dirty="0" smtClean="0"/>
              <a:t>Participants </a:t>
            </a:r>
            <a:r>
              <a:rPr lang="en-US" altLang="ja-JP" dirty="0"/>
              <a:t>carry a smart device</a:t>
            </a:r>
          </a:p>
          <a:p>
            <a:pPr marL="285750" indent="-285750"/>
            <a:r>
              <a:rPr lang="en-US" altLang="ja-JP" dirty="0"/>
              <a:t>Within audible distance</a:t>
            </a:r>
          </a:p>
          <a:p>
            <a:pPr marL="285750" indent="-285750"/>
            <a:r>
              <a:rPr lang="en-US" altLang="ja-JP" dirty="0"/>
              <a:t>Unobstructed line of sight</a:t>
            </a:r>
          </a:p>
          <a:p>
            <a:pPr marL="285750" indent="-285750"/>
            <a:r>
              <a:rPr lang="en-US" altLang="ja-JP" dirty="0"/>
              <a:t>Stationary </a:t>
            </a:r>
            <a:r>
              <a:rPr lang="en-US" altLang="ja-JP" dirty="0" smtClean="0"/>
              <a:t>devices (during measurement)</a:t>
            </a:r>
            <a:endParaRPr lang="en-US" altLang="ja-JP" dirty="0"/>
          </a:p>
          <a:p>
            <a:pPr marL="285750" indent="-285750"/>
            <a:r>
              <a:rPr lang="en-US" altLang="ja-JP" dirty="0"/>
              <a:t>Small vertical (Z) </a:t>
            </a:r>
            <a:r>
              <a:rPr lang="en-US" altLang="ja-JP" dirty="0" smtClean="0"/>
              <a:t>offsets (due to 2D loc.)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4E62-64BE-4AB9-9559-6DBB3BE3696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38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44"/>
    </mc:Choice>
    <mc:Fallback xmlns="">
      <p:transition spd="slow" advTm="2414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6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7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7|19.7|5.1|13.1|6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9|3.1|7.1|2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6|14.1|8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799</Words>
  <Application>Microsoft Office PowerPoint</Application>
  <PresentationFormat>Widescreen</PresentationFormat>
  <Paragraphs>214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メイリオ</vt:lpstr>
      <vt:lpstr>游ゴシック</vt:lpstr>
      <vt:lpstr>Arial</vt:lpstr>
      <vt:lpstr>Calibri</vt:lpstr>
      <vt:lpstr>Cambria Math</vt:lpstr>
      <vt:lpstr>Wingdings</vt:lpstr>
      <vt:lpstr>Office Theme</vt:lpstr>
      <vt:lpstr>Sonoloc: Scalable positioning of commodity mobile devices using audio signals</vt:lpstr>
      <vt:lpstr>Addressing recipients based on relative position</vt:lpstr>
      <vt:lpstr>Tagging messages with the sender's position</vt:lpstr>
      <vt:lpstr>2D relative position map</vt:lpstr>
      <vt:lpstr>State of the art</vt:lpstr>
      <vt:lpstr>Pairwise distance estimation via BeepBeep (Peng et al., SenSys 2007)</vt:lpstr>
      <vt:lpstr>Relative positioning based on pairwise distances</vt:lpstr>
      <vt:lpstr>Sonoloc</vt:lpstr>
      <vt:lpstr>Assumptions</vt:lpstr>
      <vt:lpstr>Key idea: 2 phases</vt:lpstr>
      <vt:lpstr>Phase 2: localizing the remaining, passive devices</vt:lpstr>
      <vt:lpstr>How to choose transmitters?</vt:lpstr>
      <vt:lpstr>Iterative transmitter selection algorithm</vt:lpstr>
      <vt:lpstr>Iterative transmitter selection algorithm</vt:lpstr>
      <vt:lpstr>Iterative transmitter selection algorithm</vt:lpstr>
      <vt:lpstr>Iterative transmitter selection algorithm</vt:lpstr>
      <vt:lpstr>Evaluation</vt:lpstr>
      <vt:lpstr>Simulations: various device layouts</vt:lpstr>
      <vt:lpstr>Real-world deployment</vt:lpstr>
      <vt:lpstr>Simulation results (aggregated)</vt:lpstr>
      <vt:lpstr>Max IPDE vs. number of transmitters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2018-09-24T08:54:41Z</dcterms:created>
  <dcterms:modified xsi:type="dcterms:W3CDTF">2018-09-24T08:56:10Z</dcterms:modified>
</cp:coreProperties>
</file>